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3" r:id="rId2"/>
    <p:sldId id="256" r:id="rId3"/>
    <p:sldId id="257" r:id="rId4"/>
    <p:sldId id="258" r:id="rId5"/>
    <p:sldId id="259" r:id="rId6"/>
    <p:sldId id="260" r:id="rId7"/>
    <p:sldId id="261" r:id="rId8"/>
    <p:sldId id="262" r:id="rId9"/>
  </p:sldIdLst>
  <p:sldSz cx="9144000" cy="6858000" type="screen4x3"/>
  <p:notesSz cx="9906000" cy="6794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29" autoAdjust="0"/>
    <p:restoredTop sz="63858" autoAdjust="0"/>
  </p:normalViewPr>
  <p:slideViewPr>
    <p:cSldViewPr>
      <p:cViewPr>
        <p:scale>
          <a:sx n="95" d="100"/>
          <a:sy n="95" d="100"/>
        </p:scale>
        <p:origin x="-102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2600" cy="339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11108" y="0"/>
            <a:ext cx="4292600" cy="339725"/>
          </a:xfrm>
          <a:prstGeom prst="rect">
            <a:avLst/>
          </a:prstGeom>
        </p:spPr>
        <p:txBody>
          <a:bodyPr vert="horz" lIns="91440" tIns="45720" rIns="91440" bIns="45720" rtlCol="0"/>
          <a:lstStyle>
            <a:lvl1pPr algn="r">
              <a:defRPr sz="1200"/>
            </a:lvl1pPr>
          </a:lstStyle>
          <a:p>
            <a:fld id="{59D58699-E52A-4F73-A47D-1443C49354EC}" type="datetimeFigureOut">
              <a:rPr lang="en-GB" smtClean="0"/>
              <a:t>06/07/2014</a:t>
            </a:fld>
            <a:endParaRPr lang="en-GB"/>
          </a:p>
        </p:txBody>
      </p:sp>
      <p:sp>
        <p:nvSpPr>
          <p:cNvPr id="4" name="Footer Placeholder 3"/>
          <p:cNvSpPr>
            <a:spLocks noGrp="1"/>
          </p:cNvSpPr>
          <p:nvPr>
            <p:ph type="ftr" sz="quarter" idx="2"/>
          </p:nvPr>
        </p:nvSpPr>
        <p:spPr>
          <a:xfrm>
            <a:off x="0" y="6453596"/>
            <a:ext cx="4292600" cy="339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11108" y="6453596"/>
            <a:ext cx="4292600" cy="339725"/>
          </a:xfrm>
          <a:prstGeom prst="rect">
            <a:avLst/>
          </a:prstGeom>
        </p:spPr>
        <p:txBody>
          <a:bodyPr vert="horz" lIns="91440" tIns="45720" rIns="91440" bIns="45720" rtlCol="0" anchor="b"/>
          <a:lstStyle>
            <a:lvl1pPr algn="r">
              <a:defRPr sz="1200"/>
            </a:lvl1pPr>
          </a:lstStyle>
          <a:p>
            <a:fld id="{6C574F92-CB6F-42F7-920F-34A201084CCD}" type="slidenum">
              <a:rPr lang="en-GB" smtClean="0"/>
              <a:t>‹#›</a:t>
            </a:fld>
            <a:endParaRPr lang="en-GB"/>
          </a:p>
        </p:txBody>
      </p:sp>
    </p:spTree>
    <p:extLst>
      <p:ext uri="{BB962C8B-B14F-4D97-AF65-F5344CB8AC3E}">
        <p14:creationId xmlns:p14="http://schemas.microsoft.com/office/powerpoint/2010/main" val="3339004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2600" cy="339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11108" y="0"/>
            <a:ext cx="4292600" cy="339725"/>
          </a:xfrm>
          <a:prstGeom prst="rect">
            <a:avLst/>
          </a:prstGeom>
        </p:spPr>
        <p:txBody>
          <a:bodyPr vert="horz" lIns="91440" tIns="45720" rIns="91440" bIns="45720" rtlCol="0"/>
          <a:lstStyle>
            <a:lvl1pPr algn="r">
              <a:defRPr sz="1200"/>
            </a:lvl1pPr>
          </a:lstStyle>
          <a:p>
            <a:fld id="{38A5F93E-1F31-430F-8D68-8DF7E9D86115}" type="datetimeFigureOut">
              <a:rPr lang="en-GB" smtClean="0"/>
              <a:t>06/07/2014</a:t>
            </a:fld>
            <a:endParaRPr lang="en-GB"/>
          </a:p>
        </p:txBody>
      </p:sp>
      <p:sp>
        <p:nvSpPr>
          <p:cNvPr id="4" name="Slide Image Placeholder 3"/>
          <p:cNvSpPr>
            <a:spLocks noGrp="1" noRot="1" noChangeAspect="1"/>
          </p:cNvSpPr>
          <p:nvPr>
            <p:ph type="sldImg" idx="2"/>
          </p:nvPr>
        </p:nvSpPr>
        <p:spPr>
          <a:xfrm>
            <a:off x="3254375" y="509588"/>
            <a:ext cx="3397250" cy="2547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0600" y="3227388"/>
            <a:ext cx="7924800" cy="30575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3596"/>
            <a:ext cx="4292600" cy="339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11108" y="6453596"/>
            <a:ext cx="4292600" cy="339725"/>
          </a:xfrm>
          <a:prstGeom prst="rect">
            <a:avLst/>
          </a:prstGeom>
        </p:spPr>
        <p:txBody>
          <a:bodyPr vert="horz" lIns="91440" tIns="45720" rIns="91440" bIns="45720" rtlCol="0" anchor="b"/>
          <a:lstStyle>
            <a:lvl1pPr algn="r">
              <a:defRPr sz="1200"/>
            </a:lvl1pPr>
          </a:lstStyle>
          <a:p>
            <a:fld id="{BE5FC19A-471C-41C0-A193-010B341DF6AA}" type="slidenum">
              <a:rPr lang="en-GB" smtClean="0"/>
              <a:t>‹#›</a:t>
            </a:fld>
            <a:endParaRPr lang="en-GB"/>
          </a:p>
        </p:txBody>
      </p:sp>
    </p:spTree>
    <p:extLst>
      <p:ext uri="{BB962C8B-B14F-4D97-AF65-F5344CB8AC3E}">
        <p14:creationId xmlns:p14="http://schemas.microsoft.com/office/powerpoint/2010/main" val="3490911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C19A-471C-41C0-A193-010B341DF6AA}" type="slidenum">
              <a:rPr lang="en-GB" smtClean="0"/>
              <a:pPr/>
              <a:t>1</a:t>
            </a:fld>
            <a:endParaRPr lang="en-GB"/>
          </a:p>
        </p:txBody>
      </p:sp>
    </p:spTree>
    <p:extLst>
      <p:ext uri="{BB962C8B-B14F-4D97-AF65-F5344CB8AC3E}">
        <p14:creationId xmlns:p14="http://schemas.microsoft.com/office/powerpoint/2010/main" val="4056557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E1021-BA62-4AF9-84C3-27591CED3692}" type="datetimeFigureOut">
              <a:rPr lang="en-GB" smtClean="0"/>
              <a:pPr/>
              <a:t>06/07/2014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E1021-BA62-4AF9-84C3-27591CED3692}" type="datetimeFigureOut">
              <a:rPr lang="en-GB" smtClean="0"/>
              <a:pPr/>
              <a:t>06/07/2014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4DF1A1-8BB0-4B81-933C-0393B246E53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Extra%20page%20add456.docx" TargetMode="External"/><Relationship Id="rId3" Type="http://schemas.openxmlformats.org/officeDocument/2006/relationships/slide" Target="slide5.xml"/><Relationship Id="rId7" Type="http://schemas.openxmlformats.org/officeDocument/2006/relationships/slide" Target="slide8.xml"/><Relationship Id="rId12" Type="http://schemas.openxmlformats.org/officeDocument/2006/relationships/image" Target="../media/image6.png"/><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image" Target="../media/image5.png"/><Relationship Id="rId5" Type="http://schemas.openxmlformats.org/officeDocument/2006/relationships/slide" Target="slide4.xml"/><Relationship Id="rId10" Type="http://schemas.openxmlformats.org/officeDocument/2006/relationships/image" Target="../media/image4.png"/><Relationship Id="rId4" Type="http://schemas.openxmlformats.org/officeDocument/2006/relationships/slide" Target="slide7.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643050"/>
            <a:ext cx="8229600" cy="3582990"/>
          </a:xfrm>
        </p:spPr>
        <p:txBody>
          <a:bodyPr>
            <a:normAutofit/>
          </a:bodyPr>
          <a:lstStyle/>
          <a:p>
            <a:r>
              <a:rPr lang="en-GB" dirty="0" smtClean="0"/>
              <a:t>Calculation Policy</a:t>
            </a:r>
            <a:br>
              <a:rPr lang="en-GB" dirty="0" smtClean="0"/>
            </a:br>
            <a:r>
              <a:rPr lang="en-GB" dirty="0" smtClean="0"/>
              <a:t>Addition – Years 4-6</a:t>
            </a:r>
            <a:endParaRPr lang="en-GB" dirty="0"/>
          </a:p>
        </p:txBody>
      </p:sp>
      <p:pic>
        <p:nvPicPr>
          <p:cNvPr id="3" name="Picture 3"/>
          <p:cNvPicPr>
            <a:picLocks noChangeAspect="1" noChangeArrowheads="1"/>
          </p:cNvPicPr>
          <p:nvPr/>
        </p:nvPicPr>
        <p:blipFill>
          <a:blip r:embed="rId3"/>
          <a:srcRect/>
          <a:stretch>
            <a:fillRect/>
          </a:stretch>
        </p:blipFill>
        <p:spPr bwMode="auto">
          <a:xfrm>
            <a:off x="3203848" y="4636656"/>
            <a:ext cx="2880321" cy="936104"/>
          </a:xfrm>
          <a:prstGeom prst="rect">
            <a:avLst/>
          </a:prstGeom>
          <a:noFill/>
          <a:ln w="9525">
            <a:noFill/>
            <a:miter lim="800000"/>
            <a:headEnd/>
            <a:tailEnd/>
          </a:ln>
          <a:effec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836712"/>
            <a:ext cx="329453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807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89192593"/>
              </p:ext>
            </p:extLst>
          </p:nvPr>
        </p:nvGraphicFramePr>
        <p:xfrm>
          <a:off x="107504" y="116632"/>
          <a:ext cx="8856984" cy="6562990"/>
        </p:xfrm>
        <a:graphic>
          <a:graphicData uri="http://schemas.openxmlformats.org/drawingml/2006/table">
            <a:tbl>
              <a:tblPr firstRow="1" bandRow="1">
                <a:tableStyleId>{5940675A-B579-460E-94D1-54222C63F5DA}</a:tableStyleId>
              </a:tblPr>
              <a:tblGrid>
                <a:gridCol w="2808312"/>
                <a:gridCol w="3240360"/>
                <a:gridCol w="2808312"/>
              </a:tblGrid>
              <a:tr h="390790">
                <a:tc>
                  <a:txBody>
                    <a:bodyPr/>
                    <a:lstStyle/>
                    <a:p>
                      <a:pPr algn="ctr"/>
                      <a:r>
                        <a:rPr lang="en-GB" b="1" dirty="0" smtClean="0"/>
                        <a:t>Year</a:t>
                      </a:r>
                      <a:r>
                        <a:rPr lang="en-GB" b="1" baseline="0" dirty="0" smtClean="0"/>
                        <a:t> 4</a:t>
                      </a:r>
                      <a:endParaRPr lang="en-GB" b="1" dirty="0"/>
                    </a:p>
                  </a:txBody>
                  <a:tcPr/>
                </a:tc>
                <a:tc>
                  <a:txBody>
                    <a:bodyPr/>
                    <a:lstStyle/>
                    <a:p>
                      <a:pPr algn="ctr"/>
                      <a:r>
                        <a:rPr lang="en-GB" b="1" dirty="0" smtClean="0"/>
                        <a:t>Year</a:t>
                      </a:r>
                      <a:r>
                        <a:rPr lang="en-GB" b="1" baseline="0" dirty="0" smtClean="0"/>
                        <a:t> 5</a:t>
                      </a:r>
                      <a:endParaRPr lang="en-GB" b="1" dirty="0"/>
                    </a:p>
                  </a:txBody>
                  <a:tcPr/>
                </a:tc>
                <a:tc>
                  <a:txBody>
                    <a:bodyPr/>
                    <a:lstStyle/>
                    <a:p>
                      <a:pPr algn="ctr"/>
                      <a:r>
                        <a:rPr lang="en-GB" b="1" dirty="0" smtClean="0"/>
                        <a:t>Year</a:t>
                      </a:r>
                      <a:r>
                        <a:rPr lang="en-GB" b="1" baseline="0" dirty="0" smtClean="0"/>
                        <a:t> 6</a:t>
                      </a:r>
                      <a:endParaRPr lang="en-GB" b="1" dirty="0"/>
                    </a:p>
                  </a:txBody>
                  <a:tcPr/>
                </a:tc>
              </a:tr>
              <a:tr h="6161938">
                <a:tc>
                  <a:txBody>
                    <a:bodyPr/>
                    <a:lstStyle/>
                    <a:p>
                      <a:r>
                        <a:rPr lang="en-GB" sz="1000" baseline="0" dirty="0" smtClean="0"/>
                        <a:t>Missing number/digit problems:</a:t>
                      </a:r>
                    </a:p>
                    <a:p>
                      <a:endParaRPr lang="en-GB" sz="1000" b="1" u="sng" baseline="0" dirty="0" smtClean="0"/>
                    </a:p>
                    <a:p>
                      <a:r>
                        <a:rPr lang="en-GB" sz="1000" b="1" u="sng" baseline="0" dirty="0" smtClean="0"/>
                        <a:t>Mental methods</a:t>
                      </a:r>
                      <a:r>
                        <a:rPr lang="en-GB" sz="1000" b="1" u="none" baseline="0" dirty="0" smtClean="0"/>
                        <a:t> </a:t>
                      </a:r>
                      <a:r>
                        <a:rPr lang="en-GB" sz="1000" baseline="0" dirty="0" smtClean="0"/>
                        <a:t>should continue to develop, supported by a range of models and images, including the number line. The bar model should continue to be used to help with problem solving.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Written methods (progressing to 4-digits)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t>Expanded</a:t>
                      </a:r>
                      <a:r>
                        <a:rPr lang="en-GB" sz="1000" baseline="0" dirty="0" smtClean="0"/>
                        <a:t> column addition modelled with place value counters, progressing to calculations with 4-digit numbers.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r>
                        <a:rPr lang="en-GB" sz="900" b="1" u="sng" kern="1200" dirty="0" smtClean="0">
                          <a:solidFill>
                            <a:schemeClr val="tx1"/>
                          </a:solidFill>
                          <a:effectLst/>
                          <a:latin typeface="+mn-lt"/>
                          <a:ea typeface="+mn-ea"/>
                          <a:cs typeface="+mn-cs"/>
                        </a:rPr>
                        <a:t>Compact written method</a:t>
                      </a:r>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Extend to numbers with at least four digits. </a:t>
                      </a:r>
                    </a:p>
                    <a:p>
                      <a:endParaRPr lang="en-GB" sz="900" kern="1200" dirty="0" smtClean="0">
                        <a:solidFill>
                          <a:schemeClr val="tx1"/>
                        </a:solidFill>
                        <a:effectLst/>
                        <a:latin typeface="+mn-lt"/>
                        <a:ea typeface="+mn-ea"/>
                        <a:cs typeface="+mn-cs"/>
                      </a:endParaRPr>
                    </a:p>
                    <a:p>
                      <a:endParaRPr lang="en-GB" sz="900" kern="1200" dirty="0" smtClean="0">
                        <a:solidFill>
                          <a:schemeClr val="tx1"/>
                        </a:solidFill>
                        <a:effectLst/>
                        <a:latin typeface="+mn-lt"/>
                        <a:ea typeface="+mn-ea"/>
                        <a:cs typeface="+mn-cs"/>
                      </a:endParaRPr>
                    </a:p>
                    <a:p>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 </a:t>
                      </a: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r>
                        <a:rPr lang="en-GB" sz="900" b="1" kern="1200" dirty="0" smtClean="0">
                          <a:solidFill>
                            <a:schemeClr val="tx1"/>
                          </a:solidFill>
                          <a:effectLst/>
                          <a:latin typeface="+mn-lt"/>
                          <a:ea typeface="+mn-ea"/>
                          <a:cs typeface="+mn-cs"/>
                        </a:rPr>
                        <a:t>Children should be able to make the choice of reverting to expanded methods if experiencing any difficulty.</a:t>
                      </a:r>
                    </a:p>
                    <a:p>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Extend to up to two places of decimals (same number of decimals places) and adding several numbers (with different numbers of digits).</a:t>
                      </a:r>
                    </a:p>
                    <a:p>
                      <a:r>
                        <a:rPr lang="en-GB" sz="900" kern="1200" dirty="0" smtClean="0">
                          <a:solidFill>
                            <a:schemeClr val="tx1"/>
                          </a:solidFill>
                          <a:effectLst/>
                          <a:latin typeface="+mn-lt"/>
                          <a:ea typeface="+mn-ea"/>
                          <a:cs typeface="+mn-cs"/>
                        </a:rPr>
                        <a:t>     72.8</a:t>
                      </a:r>
                    </a:p>
                    <a:p>
                      <a:r>
                        <a:rPr lang="en-GB" sz="900" kern="1200" dirty="0" smtClean="0">
                          <a:solidFill>
                            <a:schemeClr val="tx1"/>
                          </a:solidFill>
                          <a:effectLst/>
                          <a:latin typeface="+mn-lt"/>
                          <a:ea typeface="+mn-ea"/>
                          <a:cs typeface="+mn-cs"/>
                        </a:rPr>
                        <a:t> </a:t>
                      </a:r>
                      <a:r>
                        <a:rPr lang="en-GB" sz="900" u="sng" kern="1200" dirty="0" smtClean="0">
                          <a:solidFill>
                            <a:schemeClr val="tx1"/>
                          </a:solidFill>
                          <a:effectLst/>
                          <a:latin typeface="+mn-lt"/>
                          <a:ea typeface="+mn-ea"/>
                          <a:cs typeface="+mn-cs"/>
                        </a:rPr>
                        <a:t>+ 54.6</a:t>
                      </a:r>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  </a:t>
                      </a:r>
                      <a:r>
                        <a:rPr lang="en-GB" sz="900" u="sng" kern="1200" dirty="0" smtClean="0">
                          <a:solidFill>
                            <a:schemeClr val="tx1"/>
                          </a:solidFill>
                          <a:effectLst/>
                          <a:latin typeface="+mn-lt"/>
                          <a:ea typeface="+mn-ea"/>
                          <a:cs typeface="+mn-cs"/>
                        </a:rPr>
                        <a:t>127.4</a:t>
                      </a:r>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  1  1</a:t>
                      </a:r>
                      <a:endParaRPr lang="en-GB" sz="1000" baseline="0" dirty="0" smtClean="0"/>
                    </a:p>
                  </a:txBody>
                  <a:tcPr/>
                </a:tc>
                <a:tc>
                  <a:txBody>
                    <a:bodyPr/>
                    <a:lstStyle/>
                    <a:p>
                      <a:r>
                        <a:rPr lang="en-GB" sz="1000" baseline="0" dirty="0" smtClean="0"/>
                        <a:t>Missing number/digit problems:</a:t>
                      </a:r>
                    </a:p>
                    <a:p>
                      <a:endParaRPr lang="en-GB" sz="1000" b="1" u="sng" baseline="0" dirty="0" smtClean="0"/>
                    </a:p>
                    <a:p>
                      <a:r>
                        <a:rPr lang="en-GB" sz="1000" b="1" u="sng" baseline="0" dirty="0" smtClean="0"/>
                        <a:t>Mental methods</a:t>
                      </a:r>
                      <a:r>
                        <a:rPr lang="en-GB" sz="1000" b="1" u="none" baseline="0" dirty="0" smtClean="0"/>
                        <a:t> </a:t>
                      </a:r>
                      <a:r>
                        <a:rPr lang="en-GB" sz="1000" baseline="0" dirty="0" smtClean="0"/>
                        <a:t>should continue to develop, supported by a range of models and images, including the number line. The bar model should continue to be used to help with problem solving. Children should practise with increasingly large numbers to aid fluency</a:t>
                      </a:r>
                    </a:p>
                    <a:p>
                      <a:r>
                        <a:rPr lang="en-GB" sz="1000" baseline="0" dirty="0" smtClean="0"/>
                        <a:t> e.g. 12462 + 2300 = 14762</a:t>
                      </a:r>
                    </a:p>
                    <a:p>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Written methods (progressing to more than 4-digits)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u="none" baseline="0" dirty="0" smtClean="0"/>
                        <a:t>As year 4, progressing when understanding of the expanded method is secure, children will move on to the formal columnar method for whole numbers and decimal numbers as an efficient written algorithm.</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u="none" baseline="0" dirty="0" smtClean="0"/>
                    </a:p>
                    <a:p>
                      <a:r>
                        <a:rPr lang="en-GB" sz="1000" kern="1200" dirty="0" smtClean="0">
                          <a:solidFill>
                            <a:schemeClr val="tx1"/>
                          </a:solidFill>
                          <a:effectLst/>
                          <a:latin typeface="+mn-lt"/>
                          <a:ea typeface="+mn-ea"/>
                          <a:cs typeface="+mn-cs"/>
                        </a:rPr>
                        <a:t> </a:t>
                      </a:r>
                    </a:p>
                    <a:p>
                      <a:r>
                        <a:rPr lang="en-GB" sz="1000" kern="1200" dirty="0" smtClean="0">
                          <a:solidFill>
                            <a:srgbClr val="FF0000"/>
                          </a:solidFill>
                          <a:effectLst/>
                          <a:latin typeface="+mn-lt"/>
                          <a:ea typeface="+mn-ea"/>
                          <a:cs typeface="+mn-cs"/>
                        </a:rPr>
                        <a:t>    172.83</a:t>
                      </a:r>
                    </a:p>
                    <a:p>
                      <a:r>
                        <a:rPr lang="en-GB" sz="1000" kern="1200" dirty="0" smtClean="0">
                          <a:solidFill>
                            <a:srgbClr val="FF0000"/>
                          </a:solidFill>
                          <a:effectLst/>
                          <a:latin typeface="+mn-lt"/>
                          <a:ea typeface="+mn-ea"/>
                          <a:cs typeface="+mn-cs"/>
                        </a:rPr>
                        <a:t> </a:t>
                      </a:r>
                      <a:r>
                        <a:rPr lang="en-GB" sz="1000" u="none" kern="1200" dirty="0" smtClean="0">
                          <a:solidFill>
                            <a:srgbClr val="FF0000"/>
                          </a:solidFill>
                          <a:effectLst/>
                          <a:latin typeface="+mn-lt"/>
                          <a:ea typeface="+mn-ea"/>
                          <a:cs typeface="+mn-cs"/>
                        </a:rPr>
                        <a:t>+</a:t>
                      </a:r>
                      <a:r>
                        <a:rPr lang="en-GB" sz="1000" u="sng" kern="1200" dirty="0" smtClean="0">
                          <a:solidFill>
                            <a:srgbClr val="FF0000"/>
                          </a:solidFill>
                          <a:effectLst/>
                          <a:latin typeface="+mn-lt"/>
                          <a:ea typeface="+mn-ea"/>
                          <a:cs typeface="+mn-cs"/>
                        </a:rPr>
                        <a:t>   54.68</a:t>
                      </a:r>
                      <a:endParaRPr lang="en-GB" sz="1000" kern="1200" dirty="0" smtClean="0">
                        <a:solidFill>
                          <a:srgbClr val="FF0000"/>
                        </a:solidFill>
                        <a:effectLst/>
                        <a:latin typeface="+mn-lt"/>
                        <a:ea typeface="+mn-ea"/>
                        <a:cs typeface="+mn-cs"/>
                      </a:endParaRPr>
                    </a:p>
                    <a:p>
                      <a:r>
                        <a:rPr lang="en-GB" sz="1000" kern="1200" dirty="0" smtClean="0">
                          <a:solidFill>
                            <a:srgbClr val="FF0000"/>
                          </a:solidFill>
                          <a:effectLst/>
                          <a:latin typeface="+mn-lt"/>
                          <a:ea typeface="+mn-ea"/>
                          <a:cs typeface="+mn-cs"/>
                        </a:rPr>
                        <a:t>  </a:t>
                      </a:r>
                      <a:r>
                        <a:rPr lang="en-GB" sz="1000" u="sng" kern="1200" dirty="0" smtClean="0">
                          <a:solidFill>
                            <a:srgbClr val="FF0000"/>
                          </a:solidFill>
                          <a:effectLst/>
                          <a:latin typeface="+mn-lt"/>
                          <a:ea typeface="+mn-ea"/>
                          <a:cs typeface="+mn-cs"/>
                        </a:rPr>
                        <a:t>  227.51</a:t>
                      </a:r>
                      <a:endParaRPr lang="en-GB" sz="1000" kern="1200" dirty="0" smtClean="0">
                        <a:solidFill>
                          <a:srgbClr val="FF0000"/>
                        </a:solidFill>
                        <a:effectLst/>
                        <a:latin typeface="+mn-lt"/>
                        <a:ea typeface="+mn-ea"/>
                        <a:cs typeface="+mn-cs"/>
                      </a:endParaRPr>
                    </a:p>
                    <a:p>
                      <a:r>
                        <a:rPr lang="en-GB" sz="1000" kern="1200" dirty="0" smtClean="0">
                          <a:solidFill>
                            <a:srgbClr val="FF0000"/>
                          </a:solidFill>
                          <a:effectLst/>
                          <a:latin typeface="+mn-lt"/>
                          <a:ea typeface="+mn-ea"/>
                          <a:cs typeface="+mn-cs"/>
                        </a:rPr>
                        <a:t>     1  1 1</a:t>
                      </a:r>
                      <a:endParaRPr lang="en-GB" sz="1000" dirty="0" smtClean="0">
                        <a:solidFill>
                          <a:srgbClr val="FF0000"/>
                        </a:solidFill>
                      </a:endParaRPr>
                    </a:p>
                    <a:p>
                      <a:endParaRPr lang="en-GB"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0" u="none" baseline="0" dirty="0" smtClean="0"/>
                        <a:t>Place value counters can be used alongside the columnar method to develop understanding of addition with decimal numbers. </a:t>
                      </a:r>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txBody>
                  <a:tcPr/>
                </a:tc>
                <a:tc>
                  <a:txBody>
                    <a:bodyPr/>
                    <a:lstStyle/>
                    <a:p>
                      <a:r>
                        <a:rPr lang="en-GB" sz="1000" kern="1200" dirty="0" smtClean="0">
                          <a:solidFill>
                            <a:schemeClr val="tx1"/>
                          </a:solidFill>
                          <a:effectLst/>
                          <a:latin typeface="+mn-lt"/>
                          <a:ea typeface="+mn-ea"/>
                          <a:cs typeface="+mn-cs"/>
                        </a:rPr>
                        <a:t>Missing number/digit</a:t>
                      </a:r>
                      <a:r>
                        <a:rPr lang="en-GB" sz="1000" kern="1200" baseline="0" dirty="0" smtClean="0">
                          <a:solidFill>
                            <a:schemeClr val="tx1"/>
                          </a:solidFill>
                          <a:effectLst/>
                          <a:latin typeface="+mn-lt"/>
                          <a:ea typeface="+mn-ea"/>
                          <a:cs typeface="+mn-cs"/>
                        </a:rPr>
                        <a:t> problems: </a:t>
                      </a:r>
                    </a:p>
                    <a:p>
                      <a:endParaRPr lang="en-GB" sz="1000" b="1" u="sng" kern="1200" baseline="0" dirty="0" smtClean="0">
                        <a:solidFill>
                          <a:schemeClr val="tx1"/>
                        </a:solidFill>
                        <a:effectLst/>
                        <a:latin typeface="+mn-lt"/>
                        <a:ea typeface="+mn-ea"/>
                        <a:cs typeface="+mn-cs"/>
                      </a:endParaRPr>
                    </a:p>
                    <a:p>
                      <a:r>
                        <a:rPr lang="en-GB" sz="1000" b="1" u="sng" baseline="0" dirty="0" smtClean="0"/>
                        <a:t>Mental methods</a:t>
                      </a:r>
                      <a:r>
                        <a:rPr lang="en-GB" sz="1000" b="1" u="none" baseline="0" dirty="0" smtClean="0"/>
                        <a:t> </a:t>
                      </a:r>
                      <a:r>
                        <a:rPr lang="en-GB" sz="1000" baseline="0" dirty="0" smtClean="0"/>
                        <a:t>should continue to develop, supported by a range of models and images, including the number line. The bar model should continue to be used to help with problem solving.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1" u="sng"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Written methods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As year 5, progressing to larger numbers, aiming for both conceptual understanding and procedural fluency with columnar method to be secured. </a:t>
                      </a:r>
                    </a:p>
                    <a:p>
                      <a:r>
                        <a:rPr lang="en-GB" sz="1000" baseline="0" dirty="0" smtClean="0"/>
                        <a:t>Continue calculating with decimals, including those with different numbers of decimal places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Problem Solving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Teachers should ensure that pupils have the opportunity to apply their knowledge in a variety of contexts and problems (exploring cross curricular links) to deepen their understanding.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a:t>
                      </a:r>
                      <a:endParaRPr lang="en-GB" sz="1000" dirty="0" smtClean="0"/>
                    </a:p>
                  </a:txBody>
                  <a:tcPr/>
                </a:tc>
              </a:tr>
            </a:tbl>
          </a:graphicData>
        </a:graphic>
      </p:graphicFrame>
      <p:sp>
        <p:nvSpPr>
          <p:cNvPr id="7" name="Pentagon 6">
            <a:hlinkClick r:id="rId2" action="ppaction://hlinksldjump"/>
          </p:cNvPr>
          <p:cNvSpPr/>
          <p:nvPr/>
        </p:nvSpPr>
        <p:spPr>
          <a:xfrm>
            <a:off x="179512" y="188640"/>
            <a:ext cx="455772"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Obj</a:t>
            </a:r>
            <a:endParaRPr lang="en-GB" sz="1000" b="1" dirty="0">
              <a:solidFill>
                <a:schemeClr val="tx1"/>
              </a:solidFill>
            </a:endParaRPr>
          </a:p>
        </p:txBody>
      </p:sp>
      <p:sp>
        <p:nvSpPr>
          <p:cNvPr id="8" name="Pentagon 7">
            <a:hlinkClick r:id="rId3" action="ppaction://hlinksldjump"/>
          </p:cNvPr>
          <p:cNvSpPr/>
          <p:nvPr/>
        </p:nvSpPr>
        <p:spPr>
          <a:xfrm>
            <a:off x="2987824" y="188640"/>
            <a:ext cx="455772"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Obj</a:t>
            </a:r>
            <a:endParaRPr lang="en-GB" sz="1000" b="1" dirty="0">
              <a:solidFill>
                <a:schemeClr val="tx1"/>
              </a:solidFill>
            </a:endParaRPr>
          </a:p>
        </p:txBody>
      </p:sp>
      <p:sp>
        <p:nvSpPr>
          <p:cNvPr id="9" name="Pentagon 8">
            <a:hlinkClick r:id="rId4" action="ppaction://hlinksldjump"/>
          </p:cNvPr>
          <p:cNvSpPr/>
          <p:nvPr/>
        </p:nvSpPr>
        <p:spPr>
          <a:xfrm>
            <a:off x="6228184" y="188640"/>
            <a:ext cx="455772"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Obj</a:t>
            </a:r>
            <a:endParaRPr lang="en-GB" sz="1000" b="1" dirty="0">
              <a:solidFill>
                <a:schemeClr val="tx1"/>
              </a:solidFill>
            </a:endParaRPr>
          </a:p>
        </p:txBody>
      </p:sp>
      <p:sp>
        <p:nvSpPr>
          <p:cNvPr id="10" name="Pentagon 9">
            <a:hlinkClick r:id="rId5" action="ppaction://hlinksldjump"/>
          </p:cNvPr>
          <p:cNvSpPr/>
          <p:nvPr/>
        </p:nvSpPr>
        <p:spPr>
          <a:xfrm>
            <a:off x="683568"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Gui</a:t>
            </a:r>
            <a:endParaRPr lang="en-GB" sz="1000" b="1" dirty="0">
              <a:solidFill>
                <a:schemeClr val="tx1"/>
              </a:solidFill>
            </a:endParaRPr>
          </a:p>
        </p:txBody>
      </p:sp>
      <p:sp>
        <p:nvSpPr>
          <p:cNvPr id="11" name="Pentagon 10">
            <a:hlinkClick r:id="rId6" action="ppaction://hlinksldjump"/>
          </p:cNvPr>
          <p:cNvSpPr/>
          <p:nvPr/>
        </p:nvSpPr>
        <p:spPr>
          <a:xfrm>
            <a:off x="3563888"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Gui</a:t>
            </a:r>
            <a:endParaRPr lang="en-GB" sz="1000" b="1" dirty="0">
              <a:solidFill>
                <a:schemeClr val="tx1"/>
              </a:solidFill>
            </a:endParaRPr>
          </a:p>
        </p:txBody>
      </p:sp>
      <p:sp>
        <p:nvSpPr>
          <p:cNvPr id="12" name="Pentagon 11">
            <a:hlinkClick r:id="rId7" action="ppaction://hlinksldjump"/>
          </p:cNvPr>
          <p:cNvSpPr/>
          <p:nvPr/>
        </p:nvSpPr>
        <p:spPr>
          <a:xfrm>
            <a:off x="6750243"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Gui</a:t>
            </a:r>
            <a:endParaRPr lang="en-GB" sz="1000" b="1" dirty="0">
              <a:solidFill>
                <a:schemeClr val="tx1"/>
              </a:solidFill>
            </a:endParaRPr>
          </a:p>
        </p:txBody>
      </p:sp>
      <p:sp>
        <p:nvSpPr>
          <p:cNvPr id="13" name="Pentagon 12">
            <a:hlinkClick r:id="rId8" action="ppaction://hlinkfile"/>
          </p:cNvPr>
          <p:cNvSpPr/>
          <p:nvPr/>
        </p:nvSpPr>
        <p:spPr>
          <a:xfrm>
            <a:off x="2411760"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Ex</a:t>
            </a:r>
            <a:endParaRPr lang="en-GB" sz="1000" b="1" dirty="0">
              <a:solidFill>
                <a:schemeClr val="tx1"/>
              </a:solidFill>
            </a:endParaRPr>
          </a:p>
        </p:txBody>
      </p:sp>
      <p:sp>
        <p:nvSpPr>
          <p:cNvPr id="14" name="Pentagon 13">
            <a:hlinkClick r:id="rId8" action="ppaction://hlinkfile"/>
          </p:cNvPr>
          <p:cNvSpPr/>
          <p:nvPr/>
        </p:nvSpPr>
        <p:spPr>
          <a:xfrm>
            <a:off x="5620382"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Ex</a:t>
            </a:r>
            <a:endParaRPr lang="en-GB" sz="1000" b="1" dirty="0">
              <a:solidFill>
                <a:schemeClr val="tx1"/>
              </a:solidFill>
            </a:endParaRPr>
          </a:p>
        </p:txBody>
      </p:sp>
      <p:sp>
        <p:nvSpPr>
          <p:cNvPr id="15" name="Pentagon 14">
            <a:hlinkClick r:id="rId8" action="ppaction://hlinkfile"/>
          </p:cNvPr>
          <p:cNvSpPr/>
          <p:nvPr/>
        </p:nvSpPr>
        <p:spPr>
          <a:xfrm>
            <a:off x="8460432" y="196407"/>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Ex</a:t>
            </a:r>
            <a:endParaRPr lang="en-GB" sz="1000" b="1" dirty="0">
              <a:solidFill>
                <a:schemeClr val="tx1"/>
              </a:solidFill>
            </a:endParaRPr>
          </a:p>
        </p:txBody>
      </p:sp>
      <p:pic>
        <p:nvPicPr>
          <p:cNvPr id="21" name="Picture 20"/>
          <p:cNvPicPr>
            <a:picLocks noChangeAspect="1"/>
          </p:cNvPicPr>
          <p:nvPr/>
        </p:nvPicPr>
        <p:blipFill>
          <a:blip r:embed="rId9"/>
          <a:stretch>
            <a:fillRect/>
          </a:stretch>
        </p:blipFill>
        <p:spPr>
          <a:xfrm>
            <a:off x="214282" y="2132856"/>
            <a:ext cx="1370620" cy="1286045"/>
          </a:xfrm>
          <a:prstGeom prst="rect">
            <a:avLst/>
          </a:prstGeom>
        </p:spPr>
      </p:pic>
      <p:pic>
        <p:nvPicPr>
          <p:cNvPr id="22" name="Picture 21"/>
          <p:cNvPicPr>
            <a:picLocks noChangeAspect="1"/>
          </p:cNvPicPr>
          <p:nvPr/>
        </p:nvPicPr>
        <p:blipFill>
          <a:blip r:embed="rId10"/>
          <a:stretch>
            <a:fillRect/>
          </a:stretch>
        </p:blipFill>
        <p:spPr>
          <a:xfrm>
            <a:off x="1591916" y="2105951"/>
            <a:ext cx="1052978" cy="563853"/>
          </a:xfrm>
          <a:prstGeom prst="rect">
            <a:avLst/>
          </a:prstGeom>
        </p:spPr>
      </p:pic>
      <p:pic>
        <p:nvPicPr>
          <p:cNvPr id="23" name="Picture 22"/>
          <p:cNvPicPr>
            <a:picLocks noChangeAspect="1"/>
          </p:cNvPicPr>
          <p:nvPr/>
        </p:nvPicPr>
        <p:blipFill>
          <a:blip r:embed="rId11"/>
          <a:stretch>
            <a:fillRect/>
          </a:stretch>
        </p:blipFill>
        <p:spPr>
          <a:xfrm>
            <a:off x="1784112" y="2573008"/>
            <a:ext cx="461123" cy="907835"/>
          </a:xfrm>
          <a:prstGeom prst="rect">
            <a:avLst/>
          </a:prstGeom>
        </p:spPr>
      </p:pic>
      <p:pic>
        <p:nvPicPr>
          <p:cNvPr id="2" name="Picture 1"/>
          <p:cNvPicPr>
            <a:picLocks noChangeAspect="1"/>
          </p:cNvPicPr>
          <p:nvPr/>
        </p:nvPicPr>
        <p:blipFill>
          <a:blip r:embed="rId12"/>
          <a:stretch>
            <a:fillRect/>
          </a:stretch>
        </p:blipFill>
        <p:spPr>
          <a:xfrm>
            <a:off x="390030" y="3853308"/>
            <a:ext cx="1855205" cy="1187219"/>
          </a:xfrm>
          <a:prstGeom prst="rect">
            <a:avLst/>
          </a:prstGeom>
        </p:spPr>
      </p:pic>
    </p:spTree>
    <p:extLst>
      <p:ext uri="{BB962C8B-B14F-4D97-AF65-F5344CB8AC3E}">
        <p14:creationId xmlns:p14="http://schemas.microsoft.com/office/powerpoint/2010/main" val="2746161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4</a:t>
            </a:r>
            <a:r>
              <a:rPr lang="en-GB" sz="1800" b="1" dirty="0" smtClean="0"/>
              <a:t> </a:t>
            </a:r>
            <a:r>
              <a:rPr lang="en-GB" sz="1800" b="1" dirty="0"/>
              <a:t>objectives</a:t>
            </a:r>
            <a:r>
              <a:rPr lang="en-GB" sz="1600" dirty="0"/>
              <a:t/>
            </a:r>
            <a:br>
              <a:rPr lang="en-GB" sz="1600" dirty="0"/>
            </a:br>
            <a:endParaRPr lang="en-GB" sz="1600" dirty="0"/>
          </a:p>
        </p:txBody>
      </p:sp>
      <p:pic>
        <p:nvPicPr>
          <p:cNvPr id="4" name="Content Placeholder 3"/>
          <p:cNvPicPr>
            <a:picLocks noGrp="1" noChangeAspect="1"/>
          </p:cNvPicPr>
          <p:nvPr>
            <p:ph idx="1"/>
          </p:nvPr>
        </p:nvPicPr>
        <p:blipFill rotWithShape="1">
          <a:blip r:embed="rId2"/>
          <a:srcRect l="24625" t="21506" r="25500" b="48325"/>
          <a:stretch/>
        </p:blipFill>
        <p:spPr>
          <a:xfrm>
            <a:off x="179512" y="1052736"/>
            <a:ext cx="8892988" cy="3024336"/>
          </a:xfrm>
          <a:prstGeom prst="rect">
            <a:avLst/>
          </a:prstGeom>
        </p:spPr>
      </p:pic>
      <p:sp>
        <p:nvSpPr>
          <p:cNvPr id="5" name="Left Arrow 4">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3815412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4</a:t>
            </a:r>
            <a:r>
              <a:rPr lang="en-GB" sz="1800" b="1" dirty="0" smtClean="0"/>
              <a:t> </a:t>
            </a:r>
            <a:r>
              <a:rPr lang="en-GB" sz="1800" b="1" dirty="0"/>
              <a:t>g</a:t>
            </a:r>
            <a:r>
              <a:rPr lang="en-GB" sz="1800" b="1" dirty="0" smtClean="0"/>
              <a:t>uidance</a:t>
            </a:r>
            <a:r>
              <a:rPr lang="en-GB" sz="1600" dirty="0"/>
              <a:t/>
            </a:r>
            <a:br>
              <a:rPr lang="en-GB" sz="1600" dirty="0"/>
            </a:br>
            <a:endParaRPr lang="en-GB" sz="1600" dirty="0"/>
          </a:p>
        </p:txBody>
      </p:sp>
      <p:sp>
        <p:nvSpPr>
          <p:cNvPr id="4" name="Left Arrow 3">
            <a:hlinkClick r:id="rId2"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pic>
        <p:nvPicPr>
          <p:cNvPr id="5" name="Content Placeholder 3"/>
          <p:cNvPicPr>
            <a:picLocks noGrp="1" noChangeAspect="1"/>
          </p:cNvPicPr>
          <p:nvPr>
            <p:ph idx="1"/>
          </p:nvPr>
        </p:nvPicPr>
        <p:blipFill rotWithShape="1">
          <a:blip r:embed="rId3"/>
          <a:srcRect l="24625" t="51878" r="25500" b="33241"/>
          <a:stretch/>
        </p:blipFill>
        <p:spPr>
          <a:xfrm>
            <a:off x="323528" y="1484784"/>
            <a:ext cx="8585040" cy="1440160"/>
          </a:xfrm>
          <a:prstGeom prst="rect">
            <a:avLst/>
          </a:prstGeom>
        </p:spPr>
      </p:pic>
    </p:spTree>
    <p:extLst>
      <p:ext uri="{BB962C8B-B14F-4D97-AF65-F5344CB8AC3E}">
        <p14:creationId xmlns:p14="http://schemas.microsoft.com/office/powerpoint/2010/main" val="2871970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5 </a:t>
            </a:r>
            <a:r>
              <a:rPr lang="en-GB" sz="1800" b="1" dirty="0"/>
              <a:t>objectives</a:t>
            </a:r>
            <a:r>
              <a:rPr lang="en-GB" sz="1600" dirty="0"/>
              <a:t/>
            </a:r>
            <a:br>
              <a:rPr lang="en-GB" sz="1600" dirty="0"/>
            </a:br>
            <a:endParaRPr lang="en-GB" sz="1600" dirty="0"/>
          </a:p>
        </p:txBody>
      </p:sp>
      <p:pic>
        <p:nvPicPr>
          <p:cNvPr id="5" name="Content Placeholder 4"/>
          <p:cNvPicPr>
            <a:picLocks noGrp="1" noChangeAspect="1"/>
          </p:cNvPicPr>
          <p:nvPr>
            <p:ph idx="1"/>
          </p:nvPr>
        </p:nvPicPr>
        <p:blipFill rotWithShape="1">
          <a:blip r:embed="rId2"/>
          <a:srcRect l="24625" t="20070" r="24625" b="43513"/>
          <a:stretch/>
        </p:blipFill>
        <p:spPr>
          <a:xfrm>
            <a:off x="539552" y="881407"/>
            <a:ext cx="7920880" cy="3195665"/>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746094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5 guidance</a:t>
            </a:r>
            <a:r>
              <a:rPr lang="en-GB" sz="1600" dirty="0"/>
              <a:t/>
            </a:r>
            <a:br>
              <a:rPr lang="en-GB" sz="1600" dirty="0"/>
            </a:br>
            <a:endParaRPr lang="en-GB" sz="1600" dirty="0"/>
          </a:p>
        </p:txBody>
      </p:sp>
      <p:pic>
        <p:nvPicPr>
          <p:cNvPr id="7" name="Content Placeholder 4"/>
          <p:cNvPicPr>
            <a:picLocks noGrp="1" noChangeAspect="1"/>
          </p:cNvPicPr>
          <p:nvPr>
            <p:ph idx="1"/>
          </p:nvPr>
        </p:nvPicPr>
        <p:blipFill rotWithShape="1">
          <a:blip r:embed="rId2"/>
          <a:srcRect l="24625" t="56870" r="24625" b="20790"/>
          <a:stretch/>
        </p:blipFill>
        <p:spPr>
          <a:xfrm>
            <a:off x="282374" y="1556792"/>
            <a:ext cx="8538098" cy="2113095"/>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290005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6 </a:t>
            </a:r>
            <a:r>
              <a:rPr lang="en-GB" sz="1800" b="1" dirty="0"/>
              <a:t>objectives</a:t>
            </a:r>
            <a:r>
              <a:rPr lang="en-GB" sz="1600" dirty="0"/>
              <a:t/>
            </a:r>
            <a:br>
              <a:rPr lang="en-GB" sz="1600" dirty="0"/>
            </a:br>
            <a:endParaRPr lang="en-GB" sz="1600" dirty="0"/>
          </a:p>
        </p:txBody>
      </p:sp>
      <p:pic>
        <p:nvPicPr>
          <p:cNvPr id="5" name="Content Placeholder 4"/>
          <p:cNvPicPr>
            <a:picLocks noGrp="1" noChangeAspect="1"/>
          </p:cNvPicPr>
          <p:nvPr>
            <p:ph idx="1"/>
          </p:nvPr>
        </p:nvPicPr>
        <p:blipFill rotWithShape="1">
          <a:blip r:embed="rId2"/>
          <a:srcRect l="23750" r="24625" b="8341"/>
          <a:stretch/>
        </p:blipFill>
        <p:spPr>
          <a:xfrm>
            <a:off x="1907704" y="775099"/>
            <a:ext cx="5904656" cy="5894261"/>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3006397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6 guidance</a:t>
            </a:r>
            <a:r>
              <a:rPr lang="en-GB" sz="1600" dirty="0"/>
              <a:t/>
            </a:r>
            <a:br>
              <a:rPr lang="en-GB" sz="1600" dirty="0"/>
            </a:br>
            <a:endParaRPr lang="en-GB" sz="1600" dirty="0"/>
          </a:p>
        </p:txBody>
      </p:sp>
      <p:pic>
        <p:nvPicPr>
          <p:cNvPr id="5" name="Content Placeholder 4"/>
          <p:cNvPicPr>
            <a:picLocks noGrp="1" noChangeAspect="1"/>
          </p:cNvPicPr>
          <p:nvPr>
            <p:ph idx="1"/>
          </p:nvPr>
        </p:nvPicPr>
        <p:blipFill rotWithShape="1">
          <a:blip r:embed="rId2"/>
          <a:srcRect l="23751" t="16957" r="25500" b="34797"/>
          <a:stretch/>
        </p:blipFill>
        <p:spPr>
          <a:xfrm>
            <a:off x="121441" y="1196753"/>
            <a:ext cx="8966155" cy="4792256"/>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3974090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959</TotalTime>
  <Words>401</Words>
  <Application>Microsoft Office PowerPoint</Application>
  <PresentationFormat>On-screen Show (4:3)</PresentationFormat>
  <Paragraphs>107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Calculation Policy Addition – Years 4-6</vt:lpstr>
      <vt:lpstr>PowerPoint Presentation</vt:lpstr>
      <vt:lpstr>The National Curriculum in England. ©Crown Copyright 2013 Year 4 objectives </vt:lpstr>
      <vt:lpstr>The National Curriculum in England. ©Crown Copyright 2013 Year 4 guidance </vt:lpstr>
      <vt:lpstr>The National Curriculum in England. ©Crown Copyright 2013 Year 5 objectives </vt:lpstr>
      <vt:lpstr>The National Curriculum in England. ©Crown Copyright 2013 Year 5 guidance </vt:lpstr>
      <vt:lpstr>The National Curriculum in England. ©Crown Copyright 2013 Year 6 objectives </vt:lpstr>
      <vt:lpstr>The National Curriculum in England. ©Crown Copyright 2013 Year 6 guidance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compaq</dc:creator>
  <cp:lastModifiedBy>Keith Ellis</cp:lastModifiedBy>
  <cp:revision>197</cp:revision>
  <cp:lastPrinted>2014-01-24T10:40:47Z</cp:lastPrinted>
  <dcterms:created xsi:type="dcterms:W3CDTF">2014-01-20T11:53:21Z</dcterms:created>
  <dcterms:modified xsi:type="dcterms:W3CDTF">2014-07-06T13:35:39Z</dcterms:modified>
</cp:coreProperties>
</file>