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 autoAdjust="0"/>
    <p:restoredTop sz="63858" autoAdjust="0"/>
  </p:normalViewPr>
  <p:slideViewPr>
    <p:cSldViewPr>
      <p:cViewPr>
        <p:scale>
          <a:sx n="99" d="100"/>
          <a:sy n="99" d="100"/>
        </p:scale>
        <p:origin x="-90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6.png"/><Relationship Id="rId3" Type="http://schemas.openxmlformats.org/officeDocument/2006/relationships/slide" Target="slide4.xml"/><Relationship Id="rId7" Type="http://schemas.openxmlformats.org/officeDocument/2006/relationships/slide" Target="slide6.xml"/><Relationship Id="rId12" Type="http://schemas.openxmlformats.org/officeDocument/2006/relationships/image" Target="../media/image5.png"/><Relationship Id="rId2" Type="http://schemas.openxmlformats.org/officeDocument/2006/relationships/slide" Target="slide3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image" Target="../media/image4.png"/><Relationship Id="rId5" Type="http://schemas.openxmlformats.org/officeDocument/2006/relationships/slide" Target="slide5.xm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hyperlink" Target="Extra%20page%20division%20123.docx" TargetMode="External"/><Relationship Id="rId9" Type="http://schemas.openxmlformats.org/officeDocument/2006/relationships/hyperlink" Target="https://www.ncetm.org.uk/resources/43589" TargetMode="External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Division – Years 1-3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6712"/>
            <a:ext cx="329453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80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883081"/>
              </p:ext>
            </p:extLst>
          </p:nvPr>
        </p:nvGraphicFramePr>
        <p:xfrm>
          <a:off x="107504" y="116632"/>
          <a:ext cx="8856984" cy="649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</a:tr>
              <a:tr h="5767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Children must have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secure counting skills-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being able to confidently count in 2s, 5s and 10s.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should be given opportunities to reason about what they notice in number patterns.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</a:t>
                      </a:r>
                      <a:r>
                        <a:rPr lang="en-GB" sz="900" b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GB" sz="9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share small quantities- understanding the difference between the two concepts.</a:t>
                      </a: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Sharing</a:t>
                      </a:r>
                      <a:endParaRPr lang="en-GB" sz="9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Develops importance of one-to-one correspondence.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should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taught to share using concrete apparatus.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Children should apply their counting skills to develop some understanding of grouping.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baseline="0" dirty="0" smtClean="0"/>
                        <a:t>Use of arrays as a pictorial representation for division. 15 </a:t>
                      </a:r>
                      <a:r>
                        <a:rPr lang="en-GB" sz="900" u="none" baseline="0" dirty="0" smtClean="0"/>
                        <a:t>÷ 3 = 5</a:t>
                      </a:r>
                      <a:r>
                        <a:rPr lang="en-GB" sz="900" baseline="0" dirty="0" smtClean="0"/>
                        <a:t> There are 5 groups of 3.</a:t>
                      </a:r>
                    </a:p>
                    <a:p>
                      <a:r>
                        <a:rPr lang="en-GB" sz="900" baseline="0" dirty="0" smtClean="0"/>
                        <a:t>15 </a:t>
                      </a:r>
                      <a:r>
                        <a:rPr lang="en-GB" sz="900" u="none" baseline="0" dirty="0" smtClean="0"/>
                        <a:t>÷ 5 = 3 </a:t>
                      </a:r>
                      <a:r>
                        <a:rPr lang="en-GB" sz="900" baseline="0" dirty="0" smtClean="0"/>
                        <a:t>There are 3 groups of 5.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baseline="0" dirty="0" smtClean="0"/>
                        <a:t>Children should be able to find ½ and ¼ and simple fractions of objects, numbers and quantities.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÷ = signs and missing numbers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÷ 2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6 ÷ 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÷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3                   3 = 6  ÷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÷ 2 = 3                   3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÷ 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÷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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3                  3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÷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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u="none" dirty="0" smtClean="0"/>
                        <a:t>Know and understand</a:t>
                      </a:r>
                      <a:r>
                        <a:rPr lang="en-GB" sz="900" u="none" baseline="0" dirty="0" smtClean="0"/>
                        <a:t> sharing and grouping- introducing children to the ÷ sign. </a:t>
                      </a:r>
                    </a:p>
                    <a:p>
                      <a:endParaRPr lang="en-GB" sz="900" u="none" baseline="0" dirty="0" smtClean="0"/>
                    </a:p>
                    <a:p>
                      <a:r>
                        <a:rPr lang="en-GB" sz="900" u="none" baseline="0" dirty="0" smtClean="0"/>
                        <a:t>Children should continue to use grouping and sharing for division using practical apparatus, arrays and pictorial representations. </a:t>
                      </a:r>
                      <a:endParaRPr lang="en-GB" sz="900" u="none" dirty="0" smtClean="0"/>
                    </a:p>
                    <a:p>
                      <a:endParaRPr lang="en-GB" sz="900" dirty="0" smtClean="0"/>
                    </a:p>
                    <a:p>
                      <a:r>
                        <a:rPr lang="en-GB" sz="900" b="1" u="sng" dirty="0" smtClean="0"/>
                        <a:t>Groupin</a:t>
                      </a:r>
                      <a:r>
                        <a:rPr lang="en-GB" sz="900" b="1" u="sng" baseline="0" dirty="0" smtClean="0"/>
                        <a:t>g using a </a:t>
                      </a:r>
                      <a:r>
                        <a:rPr lang="en-GB" sz="900" b="1" u="sng" baseline="0" dirty="0" err="1" smtClean="0"/>
                        <a:t>numberline</a:t>
                      </a:r>
                      <a:endParaRPr lang="en-GB" sz="900" b="1" u="sng" dirty="0" smtClean="0"/>
                    </a:p>
                    <a:p>
                      <a:endParaRPr lang="en-GB" sz="900" dirty="0" smtClean="0"/>
                    </a:p>
                    <a:p>
                      <a:r>
                        <a:rPr lang="en-GB" sz="900" dirty="0" smtClean="0"/>
                        <a:t>Group from zero in jumps of the divisor</a:t>
                      </a:r>
                      <a:r>
                        <a:rPr lang="en-GB" sz="900" baseline="0" dirty="0" smtClean="0"/>
                        <a:t> to find our ‘how many groups of 3 are there in 15?’. </a:t>
                      </a:r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r>
                        <a:rPr lang="en-GB" sz="900" dirty="0" smtClean="0"/>
                        <a:t>15 </a:t>
                      </a:r>
                      <a:r>
                        <a:rPr lang="en-GB" sz="900" u="none" baseline="0" dirty="0" smtClean="0"/>
                        <a:t> ÷ </a:t>
                      </a:r>
                      <a:r>
                        <a:rPr lang="en-GB" sz="900" dirty="0" smtClean="0"/>
                        <a:t> 3 =</a:t>
                      </a:r>
                      <a:r>
                        <a:rPr lang="en-GB" sz="900" baseline="0" dirty="0" smtClean="0"/>
                        <a:t> 5</a:t>
                      </a:r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r>
                        <a:rPr lang="en-GB" sz="900" dirty="0" smtClean="0"/>
                        <a:t>Continue work on arrays.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Support children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to understand how multiplication and division are inverse. Look at an array – what do you see?</a:t>
                      </a: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÷ = signs and missing numbers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using a range of equations as in year 2 but with appropriate numbers.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many 6’s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 in 30? </a:t>
                      </a:r>
                      <a:endParaRPr lang="en-GB" sz="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÷ 6 can be modelled as:</a:t>
                      </a:r>
                    </a:p>
                    <a:p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9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Becoming more efficient</a:t>
                      </a:r>
                      <a:r>
                        <a:rPr lang="en-GB" sz="90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using a </a:t>
                      </a:r>
                      <a:r>
                        <a:rPr lang="en-GB" sz="900" u="sng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numberline</a:t>
                      </a:r>
                      <a:endParaRPr lang="en-GB" sz="900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need to be able to partition the dividend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different ways. 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 </a:t>
                      </a: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÷ 4 = 12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+40                              +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GB" sz="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groups                        2 groups</a:t>
                      </a:r>
                      <a:endParaRPr lang="en-GB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Remainders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 ÷  4 = 12 r1</a:t>
                      </a:r>
                      <a:endParaRPr lang="en-GB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+40                              +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              + 1</a:t>
                      </a: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GB" sz="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groups                        2 groups</a:t>
                      </a:r>
                      <a:endParaRPr lang="en-GB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Sharing – 49 shared between 4. How many left over?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Grouping – How many 4s make 49. How many are left over?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</a:rPr>
                        <a:t>Place value counters can be used to support children apply their knowledge of grouping.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For example: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60 ÷ 10 = How many groups of 10 in 60?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600 ÷ 100 = How many groups of 100 in 600?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entagon 10">
            <a:hlinkClick r:id="rId2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3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4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5" action="ppaction://hlinksldjump"/>
          </p:cNvPr>
          <p:cNvSpPr/>
          <p:nvPr/>
        </p:nvSpPr>
        <p:spPr>
          <a:xfrm>
            <a:off x="2998459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6" action="ppaction://hlinksldjump"/>
          </p:cNvPr>
          <p:cNvSpPr/>
          <p:nvPr/>
        </p:nvSpPr>
        <p:spPr>
          <a:xfrm>
            <a:off x="630019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8" name="Pentagon 17">
            <a:hlinkClick r:id="rId7" action="ppaction://hlinksldjump"/>
          </p:cNvPr>
          <p:cNvSpPr/>
          <p:nvPr/>
        </p:nvSpPr>
        <p:spPr>
          <a:xfrm>
            <a:off x="3529529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9" name="Pentagon 18">
            <a:hlinkClick r:id="rId8" action="ppaction://hlinksldjump"/>
          </p:cNvPr>
          <p:cNvSpPr/>
          <p:nvPr/>
        </p:nvSpPr>
        <p:spPr>
          <a:xfrm>
            <a:off x="680424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4" action="ppaction://hlinkfile"/>
          </p:cNvPr>
          <p:cNvSpPr/>
          <p:nvPr/>
        </p:nvSpPr>
        <p:spPr>
          <a:xfrm>
            <a:off x="562797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4" action="ppaction://hlinkfile"/>
          </p:cNvPr>
          <p:cNvSpPr/>
          <p:nvPr/>
        </p:nvSpPr>
        <p:spPr>
          <a:xfrm>
            <a:off x="846043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9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6217" y="1772816"/>
            <a:ext cx="2371567" cy="114572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6217" y="3755164"/>
            <a:ext cx="2514600" cy="638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29377" y="3212976"/>
            <a:ext cx="2714625" cy="1095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72536" y="4526901"/>
            <a:ext cx="2428305" cy="8510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0224" y="5051090"/>
            <a:ext cx="1109168" cy="6537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35582" y="4797152"/>
            <a:ext cx="676178" cy="10859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72200" y="1609600"/>
            <a:ext cx="2720280" cy="479537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6300192" y="3356992"/>
            <a:ext cx="25202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rved Down Arrow 24"/>
          <p:cNvSpPr/>
          <p:nvPr/>
        </p:nvSpPr>
        <p:spPr>
          <a:xfrm>
            <a:off x="6300192" y="3118265"/>
            <a:ext cx="1152128" cy="220280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Curved Down Arrow 25"/>
          <p:cNvSpPr/>
          <p:nvPr/>
        </p:nvSpPr>
        <p:spPr>
          <a:xfrm>
            <a:off x="7452320" y="3118266"/>
            <a:ext cx="504056" cy="220280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300192" y="4243791"/>
            <a:ext cx="25202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urved Down Arrow 27"/>
          <p:cNvSpPr/>
          <p:nvPr/>
        </p:nvSpPr>
        <p:spPr>
          <a:xfrm>
            <a:off x="6300192" y="4005064"/>
            <a:ext cx="1152128" cy="220280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>
            <a:off x="7452320" y="4005065"/>
            <a:ext cx="504056" cy="220280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Curved Down Arrow 32"/>
          <p:cNvSpPr/>
          <p:nvPr/>
        </p:nvSpPr>
        <p:spPr>
          <a:xfrm>
            <a:off x="7956376" y="4052203"/>
            <a:ext cx="351656" cy="191588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Pentagon 29">
            <a:hlinkClick r:id="rId9"/>
          </p:cNvPr>
          <p:cNvSpPr/>
          <p:nvPr/>
        </p:nvSpPr>
        <p:spPr>
          <a:xfrm>
            <a:off x="5076056" y="183171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31" name="Pentagon 30">
            <a:hlinkClick r:id="rId9"/>
          </p:cNvPr>
          <p:cNvSpPr/>
          <p:nvPr/>
        </p:nvSpPr>
        <p:spPr>
          <a:xfrm>
            <a:off x="1913511" y="177702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62083" y="6309320"/>
            <a:ext cx="837509" cy="4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Return</a:t>
            </a:r>
            <a:endParaRPr lang="en-GB" sz="1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574" t="28638" r="25334" b="47497"/>
          <a:stretch/>
        </p:blipFill>
        <p:spPr>
          <a:xfrm>
            <a:off x="3782" y="1340768"/>
            <a:ext cx="914021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51544" r="24059" b="23000"/>
          <a:stretch/>
        </p:blipFill>
        <p:spPr>
          <a:xfrm>
            <a:off x="-9509" y="1340768"/>
            <a:ext cx="9153509" cy="256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0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7504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59" t="8588" r="24059" b="48456"/>
          <a:stretch/>
        </p:blipFill>
        <p:spPr>
          <a:xfrm>
            <a:off x="70169" y="949690"/>
            <a:ext cx="9038335" cy="420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49953" r="24954" b="5499"/>
          <a:stretch/>
        </p:blipFill>
        <p:spPr>
          <a:xfrm>
            <a:off x="35496" y="980728"/>
            <a:ext cx="9073010" cy="453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29270" r="24954" b="32546"/>
          <a:stretch/>
        </p:blipFill>
        <p:spPr>
          <a:xfrm>
            <a:off x="107504" y="1083596"/>
            <a:ext cx="8832984" cy="378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7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954" t="19724" r="24059" b="23000"/>
          <a:stretch/>
        </p:blipFill>
        <p:spPr>
          <a:xfrm>
            <a:off x="251520" y="806392"/>
            <a:ext cx="8712968" cy="5502928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3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389</Words>
  <Application>Microsoft Office PowerPoint</Application>
  <PresentationFormat>On-screen Show (4:3)</PresentationFormat>
  <Paragraphs>138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Calculation Policy Division – Years 1-3</vt:lpstr>
      <vt:lpstr>PowerPoint Presentation</vt:lpstr>
      <vt:lpstr>The National Curriculum in England. ©Crown Copyright 2013 Year 1 objectives </vt:lpstr>
      <vt:lpstr>The National Curriculum in England. ©Crown Copyright 2013 Year 1 guidance </vt:lpstr>
      <vt:lpstr>The National Curriculum in England. ©Crown Copyright 2013 Year 2 objectives </vt:lpstr>
      <vt:lpstr>The National Curriculum in England. ©Crown Copyright 2013 Year 2 guidance </vt:lpstr>
      <vt:lpstr>The National Curriculum in England. ©Crown Copyright 2013 Year 3 objectives </vt:lpstr>
      <vt:lpstr>The National Curriculum in England. ©Crown Copyright 2013 Year 3 guidance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Keith Ellis</cp:lastModifiedBy>
  <cp:revision>215</cp:revision>
  <cp:lastPrinted>2014-01-24T10:40:47Z</cp:lastPrinted>
  <dcterms:created xsi:type="dcterms:W3CDTF">2014-01-20T11:53:21Z</dcterms:created>
  <dcterms:modified xsi:type="dcterms:W3CDTF">2014-07-06T13:35:00Z</dcterms:modified>
</cp:coreProperties>
</file>