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63858" autoAdjust="0"/>
  </p:normalViewPr>
  <p:slideViewPr>
    <p:cSldViewPr>
      <p:cViewPr varScale="1">
        <p:scale>
          <a:sx n="73" d="100"/>
          <a:sy n="73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58699-E52A-4F73-A47D-1443C49354EC}" type="datetimeFigureOut">
              <a:rPr lang="en-GB" smtClean="0"/>
              <a:t>06/07/2014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4F92-CB6F-42F7-920F-34A201084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0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F93E-1F31-430F-8D68-8DF7E9D86115}" type="datetimeFigureOut">
              <a:rPr lang="en-GB" smtClean="0"/>
              <a:t>06/07/2014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C19A-471C-41C0-A193-010B341DF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C19A-471C-41C0-A193-010B341DF6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/>
              <a:pPr/>
              <a:t>06/07/2014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hyperlink" Target="../Hyperlinks/Written%20division%20explanation.pptx" TargetMode="External"/><Relationship Id="rId4" Type="http://schemas.openxmlformats.org/officeDocument/2006/relationships/hyperlink" Target="Hyperlinked%20files/Extra%20page%20sub123.docx" TargetMode="External"/><Relationship Id="rId9" Type="http://schemas.openxmlformats.org/officeDocument/2006/relationships/hyperlink" Target="https://www.ncetm.org.uk/resources/43589" TargetMode="Externa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582990"/>
          </a:xfrm>
        </p:spPr>
        <p:txBody>
          <a:bodyPr>
            <a:normAutofit/>
          </a:bodyPr>
          <a:lstStyle/>
          <a:p>
            <a:r>
              <a:rPr lang="en-GB" dirty="0" smtClean="0"/>
              <a:t>Calculation Policy</a:t>
            </a:r>
            <a:br>
              <a:rPr lang="en-GB" dirty="0" smtClean="0"/>
            </a:br>
            <a:r>
              <a:rPr lang="en-GB" dirty="0" smtClean="0"/>
              <a:t>Division – Years 4-6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636656"/>
            <a:ext cx="288032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29453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36241"/>
              </p:ext>
            </p:extLst>
          </p:nvPr>
        </p:nvGraphicFramePr>
        <p:xfrm>
          <a:off x="107504" y="116632"/>
          <a:ext cx="8856984" cy="624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3240360"/>
                <a:gridCol w="280831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6</a:t>
                      </a:r>
                      <a:endParaRPr lang="en-GB" b="1" dirty="0"/>
                    </a:p>
                  </a:txBody>
                  <a:tcPr/>
                </a:tc>
              </a:tr>
              <a:tr h="2802592">
                <a:tc gridSpan="2">
                  <a:txBody>
                    <a:bodyPr/>
                    <a:lstStyle/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= signs and missing numbers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using a range of equations as in year 3 but with appropriate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 smtClean="0"/>
                        <a:t>Sharing,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until they  have a secure understanding. Children should progress in their use of written division calculations: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Using tables facts with which they are fluent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Experiencing a logical progression in the numbers they use, for example: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divisor, e.g. 84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 when the divisor is a teen number, e.g. 173 ÷ 15 (learning sensible strategies for calculations such as 102 ÷ 17)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100x the divisor, e.g. 840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20x the divisor, e.g. 168 ÷ 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All of the above stages should include calculations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with remainders as well as without.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Remainders should be interpreted according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context. (i.e. rounded up or down to relate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answer to the problem)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9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÷ = signs and missing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 using a range of equations but with appropriate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Sharing and 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as appropriate.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Quotients should be expressed as decimals and fractions</a:t>
                      </a: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 – long and short division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1504 ÷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2364 ÷ 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/>
                </a:tc>
              </a:tr>
              <a:tr h="3077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Formal short division should only be introduced once children have a good understanding of division, its links with multiplication and the idea of ‘chunking up’ to find a target number (see use of number lines above)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Short division to be modelled for understanding using place value counters as shown below. Calculations with 2 and 3-digit dividends. E.g. fig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Continued as shown in Year 4, leading to the efficient use of a formal method. The language of grouping to be used (see link from fig. 1 in Year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1435 ÷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begin to practically develop their understanding of how express the remainder as a decimal or a fraction. Ensure practical understanding allows children to work through this (e.g. what could I do with this remaining 1? How could I share this between 6 as well?)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Pentagon 10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3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4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5" action="ppaction://hlinksldjump"/>
          </p:cNvPr>
          <p:cNvSpPr/>
          <p:nvPr/>
        </p:nvSpPr>
        <p:spPr>
          <a:xfrm>
            <a:off x="2998459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6" action="ppaction://hlinksldjump"/>
          </p:cNvPr>
          <p:cNvSpPr/>
          <p:nvPr/>
        </p:nvSpPr>
        <p:spPr>
          <a:xfrm>
            <a:off x="630019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hlinkClick r:id="rId7" action="ppaction://hlinksldjump"/>
          </p:cNvPr>
          <p:cNvSpPr/>
          <p:nvPr/>
        </p:nvSpPr>
        <p:spPr>
          <a:xfrm>
            <a:off x="3529529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8" action="ppaction://hlinksldjump"/>
          </p:cNvPr>
          <p:cNvSpPr/>
          <p:nvPr/>
        </p:nvSpPr>
        <p:spPr>
          <a:xfrm>
            <a:off x="680424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4" action="ppaction://hlinkfile"/>
          </p:cNvPr>
          <p:cNvSpPr/>
          <p:nvPr/>
        </p:nvSpPr>
        <p:spPr>
          <a:xfrm>
            <a:off x="562797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4" action="ppaction://hlinkfile"/>
          </p:cNvPr>
          <p:cNvSpPr/>
          <p:nvPr/>
        </p:nvSpPr>
        <p:spPr>
          <a:xfrm>
            <a:off x="846043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1"/>
          <a:srcRect l="14241" r="37812" b="20404"/>
          <a:stretch/>
        </p:blipFill>
        <p:spPr>
          <a:xfrm>
            <a:off x="575555" y="4653136"/>
            <a:ext cx="1697334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402" r="19500" b="14483"/>
          <a:stretch/>
        </p:blipFill>
        <p:spPr>
          <a:xfrm rot="16200000">
            <a:off x="3916561" y="3302986"/>
            <a:ext cx="1224136" cy="306034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5160" r="19048" b="5553"/>
          <a:stretch/>
        </p:blipFill>
        <p:spPr>
          <a:xfrm rot="16200000">
            <a:off x="7023545" y="1744019"/>
            <a:ext cx="1080120" cy="245481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1413" r="14240" b="3289"/>
          <a:stretch/>
        </p:blipFill>
        <p:spPr>
          <a:xfrm>
            <a:off x="6631086" y="4020561"/>
            <a:ext cx="1541314" cy="22322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urved Down Arrow 24"/>
          <p:cNvSpPr/>
          <p:nvPr/>
        </p:nvSpPr>
        <p:spPr>
          <a:xfrm>
            <a:off x="2809448" y="2780928"/>
            <a:ext cx="1402511" cy="224712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4211960" y="2780928"/>
            <a:ext cx="840702" cy="224844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494403" y="2996952"/>
            <a:ext cx="3229725" cy="16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8857" y="2780928"/>
            <a:ext cx="973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100 groups</a:t>
            </a:r>
            <a:endParaRPr lang="en-GB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4273799" y="2780928"/>
            <a:ext cx="973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20 groups</a:t>
            </a:r>
            <a:endParaRPr lang="en-GB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699792" y="2996952"/>
            <a:ext cx="2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2202" y="2971428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700</a:t>
            </a:r>
            <a:endParaRPr lang="en-GB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4753432" y="2971428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840</a:t>
            </a:r>
            <a:endParaRPr lang="en-GB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5157479" y="2024257"/>
            <a:ext cx="1133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u="sng" dirty="0" smtClean="0"/>
              <a:t>Jottings</a:t>
            </a:r>
          </a:p>
          <a:p>
            <a:r>
              <a:rPr lang="en-GB" sz="1050" i="1" dirty="0" smtClean="0"/>
              <a:t>7 x 100 = 700</a:t>
            </a:r>
          </a:p>
          <a:p>
            <a:r>
              <a:rPr lang="en-GB" sz="1050" i="1" dirty="0" smtClean="0"/>
              <a:t>7 x 10 = 70</a:t>
            </a:r>
          </a:p>
          <a:p>
            <a:r>
              <a:rPr lang="en-GB" sz="1050" i="1" dirty="0" smtClean="0"/>
              <a:t>7 x 20 = 140</a:t>
            </a:r>
            <a:endParaRPr lang="en-GB" sz="105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92884" y="2184945"/>
            <a:ext cx="1179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e.g. 840 ÷ 7 = 120</a:t>
            </a:r>
            <a:endParaRPr lang="en-GB" sz="1050" b="1" dirty="0"/>
          </a:p>
        </p:txBody>
      </p:sp>
      <p:sp>
        <p:nvSpPr>
          <p:cNvPr id="34" name="Pentagon 33">
            <a:hlinkClick r:id="rId9"/>
          </p:cNvPr>
          <p:cNvSpPr/>
          <p:nvPr/>
        </p:nvSpPr>
        <p:spPr>
          <a:xfrm>
            <a:off x="5073839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5" name="Pentagon 34">
            <a:hlinkClick r:id="rId9"/>
          </p:cNvPr>
          <p:cNvSpPr/>
          <p:nvPr/>
        </p:nvSpPr>
        <p:spPr>
          <a:xfrm>
            <a:off x="187451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2083" y="6309320"/>
            <a:ext cx="837509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Return</a:t>
            </a:r>
            <a:endParaRPr lang="en-GB" sz="14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1769" r="24954" b="43684"/>
          <a:stretch/>
        </p:blipFill>
        <p:spPr>
          <a:xfrm>
            <a:off x="247160" y="1044209"/>
            <a:ext cx="8896839" cy="44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</a:t>
            </a:r>
            <a:r>
              <a:rPr lang="en-GB" sz="1800" b="1" dirty="0"/>
              <a:t>g</a:t>
            </a:r>
            <a:r>
              <a:rPr lang="en-GB" sz="1800" b="1" dirty="0" smtClean="0"/>
              <a:t>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10179" r="24954" b="5499"/>
          <a:stretch/>
        </p:blipFill>
        <p:spPr>
          <a:xfrm>
            <a:off x="1403648" y="716310"/>
            <a:ext cx="6552728" cy="60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7504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95" t="14319" r="25413" b="33178"/>
          <a:stretch/>
        </p:blipFill>
        <p:spPr>
          <a:xfrm>
            <a:off x="1722333" y="764704"/>
            <a:ext cx="5629179" cy="331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60" t="34179" r="25381" b="28043"/>
          <a:stretch/>
        </p:blipFill>
        <p:spPr>
          <a:xfrm>
            <a:off x="1784926" y="4102771"/>
            <a:ext cx="5566586" cy="23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3360" r="25849" b="15045"/>
          <a:stretch/>
        </p:blipFill>
        <p:spPr>
          <a:xfrm>
            <a:off x="1533211" y="764704"/>
            <a:ext cx="735926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6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3814" r="24954" b="2316"/>
          <a:stretch/>
        </p:blipFill>
        <p:spPr>
          <a:xfrm>
            <a:off x="1835696" y="735980"/>
            <a:ext cx="5801692" cy="6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6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1315" r="24059" b="30955"/>
          <a:stretch/>
        </p:blipFill>
        <p:spPr>
          <a:xfrm>
            <a:off x="53004" y="764704"/>
            <a:ext cx="9204159" cy="48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545</Words>
  <Application>Microsoft Office PowerPoint</Application>
  <PresentationFormat>On-screen Show (4:3)</PresentationFormat>
  <Paragraphs>96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Calculation Policy Division – Years 4-6</vt:lpstr>
      <vt:lpstr>PowerPoint Presentation</vt:lpstr>
      <vt:lpstr>The National Curriculum in England. ©Crown Copyright 2013 Year 4 objectives </vt:lpstr>
      <vt:lpstr>The National Curriculum in England. ©Crown Copyright 2013 Year 4 guidance </vt:lpstr>
      <vt:lpstr>The National Curriculum in England. ©Crown Copyright 2013 Year 5 objectives </vt:lpstr>
      <vt:lpstr>The National Curriculum in England. ©Crown Copyright 2013 Year 5 guidance </vt:lpstr>
      <vt:lpstr>The National Curriculum in England. ©Crown Copyright 2013 Year 6 objectives </vt:lpstr>
      <vt:lpstr>The National Curriculum in England. ©Crown Copyright 2013 Year 6 guidance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Keith Ellis</cp:lastModifiedBy>
  <cp:revision>242</cp:revision>
  <cp:lastPrinted>2014-01-24T10:40:47Z</cp:lastPrinted>
  <dcterms:created xsi:type="dcterms:W3CDTF">2014-01-20T11:53:21Z</dcterms:created>
  <dcterms:modified xsi:type="dcterms:W3CDTF">2014-07-06T13:35:13Z</dcterms:modified>
</cp:coreProperties>
</file>