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8" r:id="rId2"/>
    <p:sldId id="263" r:id="rId3"/>
    <p:sldId id="273" r:id="rId4"/>
    <p:sldId id="274" r:id="rId5"/>
    <p:sldId id="275" r:id="rId6"/>
    <p:sldId id="277" r:id="rId7"/>
    <p:sldId id="264" r:id="rId8"/>
    <p:sldId id="267" r:id="rId9"/>
    <p:sldId id="257" r:id="rId10"/>
    <p:sldId id="268" r:id="rId11"/>
    <p:sldId id="279" r:id="rId12"/>
  </p:sldIdLst>
  <p:sldSz cx="9144000" cy="6858000" type="screen4x3"/>
  <p:notesSz cx="99060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29" autoAdjust="0"/>
    <p:restoredTop sz="63858" autoAdjust="0"/>
  </p:normalViewPr>
  <p:slideViewPr>
    <p:cSldViewPr>
      <p:cViewPr>
        <p:scale>
          <a:sx n="70" d="100"/>
          <a:sy n="70" d="100"/>
        </p:scale>
        <p:origin x="-1740"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11108" y="0"/>
            <a:ext cx="4292600" cy="339725"/>
          </a:xfrm>
          <a:prstGeom prst="rect">
            <a:avLst/>
          </a:prstGeom>
        </p:spPr>
        <p:txBody>
          <a:bodyPr vert="horz" lIns="91440" tIns="45720" rIns="91440" bIns="45720" rtlCol="0"/>
          <a:lstStyle>
            <a:lvl1pPr algn="r">
              <a:defRPr sz="1200"/>
            </a:lvl1pPr>
          </a:lstStyle>
          <a:p>
            <a:fld id="{59D58699-E52A-4F73-A47D-1443C49354EC}" type="datetimeFigureOut">
              <a:rPr lang="en-GB" smtClean="0"/>
              <a:pPr/>
              <a:t>10/06/2014</a:t>
            </a:fld>
            <a:endParaRPr lang="en-GB"/>
          </a:p>
        </p:txBody>
      </p:sp>
      <p:sp>
        <p:nvSpPr>
          <p:cNvPr id="4" name="Footer Placeholder 3"/>
          <p:cNvSpPr>
            <a:spLocks noGrp="1"/>
          </p:cNvSpPr>
          <p:nvPr>
            <p:ph type="ftr" sz="quarter" idx="2"/>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11108" y="6453596"/>
            <a:ext cx="4292600" cy="339725"/>
          </a:xfrm>
          <a:prstGeom prst="rect">
            <a:avLst/>
          </a:prstGeom>
        </p:spPr>
        <p:txBody>
          <a:bodyPr vert="horz" lIns="91440" tIns="45720" rIns="91440" bIns="45720" rtlCol="0" anchor="b"/>
          <a:lstStyle>
            <a:lvl1pPr algn="r">
              <a:defRPr sz="1200"/>
            </a:lvl1pPr>
          </a:lstStyle>
          <a:p>
            <a:fld id="{6C574F92-CB6F-42F7-920F-34A201084CCD}" type="slidenum">
              <a:rPr lang="en-GB" smtClean="0"/>
              <a:pPr/>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11108" y="0"/>
            <a:ext cx="4292600" cy="339725"/>
          </a:xfrm>
          <a:prstGeom prst="rect">
            <a:avLst/>
          </a:prstGeom>
        </p:spPr>
        <p:txBody>
          <a:bodyPr vert="horz" lIns="91440" tIns="45720" rIns="91440" bIns="45720" rtlCol="0"/>
          <a:lstStyle>
            <a:lvl1pPr algn="r">
              <a:defRPr sz="1200"/>
            </a:lvl1pPr>
          </a:lstStyle>
          <a:p>
            <a:fld id="{38A5F93E-1F31-430F-8D68-8DF7E9D86115}" type="datetimeFigureOut">
              <a:rPr lang="en-GB" smtClean="0"/>
              <a:pPr/>
              <a:t>10/06/2014</a:t>
            </a:fld>
            <a:endParaRPr lang="en-GB"/>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11108" y="6453596"/>
            <a:ext cx="4292600" cy="339725"/>
          </a:xfrm>
          <a:prstGeom prst="rect">
            <a:avLst/>
          </a:prstGeom>
        </p:spPr>
        <p:txBody>
          <a:bodyPr vert="horz" lIns="91440" tIns="45720" rIns="91440" bIns="45720" rtlCol="0" anchor="b"/>
          <a:lstStyle>
            <a:lvl1pPr algn="r">
              <a:defRPr sz="1200"/>
            </a:lvl1pPr>
          </a:lstStyle>
          <a:p>
            <a:fld id="{BE5FC19A-471C-41C0-A193-010B341DF6AA}" type="slidenum">
              <a:rPr lang="en-GB" smtClean="0"/>
              <a:pPr/>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C19A-471C-41C0-A193-010B341DF6AA}" type="slidenum">
              <a:rPr lang="en-GB" smtClean="0"/>
              <a:pPr/>
              <a:t>1</a:t>
            </a:fld>
            <a:endParaRPr lang="en-GB"/>
          </a:p>
        </p:txBody>
      </p:sp>
    </p:spTree>
    <p:extLst>
      <p:ext uri="{BB962C8B-B14F-4D97-AF65-F5344CB8AC3E}">
        <p14:creationId xmlns:p14="http://schemas.microsoft.com/office/powerpoint/2010/main" val="40565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10/06/2014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10/06/2014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hyperlink" Target="http://www.early-education.org.uk/sites/default/files/publications/Development%20Matters%20FINAL%20PRINT%20AMENDED.pdf" TargetMode="External"/><Relationship Id="rId1" Type="http://schemas.openxmlformats.org/officeDocument/2006/relationships/slideLayout" Target="../slideLayouts/slideLayout2.xml"/><Relationship Id="rId6" Type="http://schemas.openxmlformats.org/officeDocument/2006/relationships/hyperlink" Target="https://www.gov.uk/government/uploads/system/uploads/attachment_data/file/259230/elg11_numbers.pdf" TargetMode="External"/><Relationship Id="rId5" Type="http://schemas.openxmlformats.org/officeDocument/2006/relationships/slide" Target="slide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3582990"/>
          </a:xfrm>
        </p:spPr>
        <p:txBody>
          <a:bodyPr>
            <a:normAutofit/>
          </a:bodyPr>
          <a:lstStyle/>
          <a:p>
            <a:r>
              <a:rPr lang="en-GB" dirty="0" smtClean="0"/>
              <a:t>Calculation in the Early Years Foundation Stage</a:t>
            </a:r>
            <a:endParaRPr lang="en-GB" dirty="0"/>
          </a:p>
        </p:txBody>
      </p:sp>
      <p:pic>
        <p:nvPicPr>
          <p:cNvPr id="3" name="Picture 3"/>
          <p:cNvPicPr>
            <a:picLocks noChangeAspect="1" noChangeArrowheads="1"/>
          </p:cNvPicPr>
          <p:nvPr/>
        </p:nvPicPr>
        <p:blipFill>
          <a:blip r:embed="rId3"/>
          <a:srcRect/>
          <a:stretch>
            <a:fillRect/>
          </a:stretch>
        </p:blipFill>
        <p:spPr bwMode="auto">
          <a:xfrm>
            <a:off x="3203848" y="4636656"/>
            <a:ext cx="2880321"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19216" t="19479" r="18741" b="28711"/>
          <a:stretch>
            <a:fillRect/>
          </a:stretch>
        </p:blipFill>
        <p:spPr bwMode="auto">
          <a:xfrm>
            <a:off x="357158" y="1857364"/>
            <a:ext cx="8520966" cy="4000528"/>
          </a:xfrm>
          <a:prstGeom prst="rect">
            <a:avLst/>
          </a:prstGeom>
          <a:noFill/>
          <a:ln w="9525">
            <a:noFill/>
            <a:miter lim="800000"/>
            <a:headEnd/>
            <a:tailEnd/>
          </a:ln>
          <a:effectLst/>
        </p:spPr>
      </p:pic>
      <p:sp>
        <p:nvSpPr>
          <p:cNvPr id="5"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24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Left Arrow 5">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pic>
        <p:nvPicPr>
          <p:cNvPr id="7" name="Picture 6"/>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bodyPr>
          <a:lstStyle/>
          <a:p>
            <a:r>
              <a:rPr lang="en-GB" sz="2800" b="1" dirty="0" smtClean="0">
                <a:solidFill>
                  <a:srgbClr val="000000"/>
                </a:solidFill>
                <a:latin typeface="+mn-lt"/>
              </a:rPr>
              <a:t>Additional information for the ‘exceeding’ judgement </a:t>
            </a:r>
            <a:br>
              <a:rPr lang="en-GB" sz="2800" b="1" dirty="0" smtClean="0">
                <a:solidFill>
                  <a:srgbClr val="000000"/>
                </a:solidFill>
                <a:latin typeface="+mn-lt"/>
              </a:rPr>
            </a:br>
            <a:r>
              <a:rPr lang="en-GB" sz="2800" b="1" dirty="0" smtClean="0">
                <a:solidFill>
                  <a:srgbClr val="000000"/>
                </a:solidFill>
                <a:latin typeface="+mn-lt"/>
              </a:rPr>
              <a:t/>
            </a:r>
            <a:br>
              <a:rPr lang="en-GB" sz="2800" b="1" dirty="0" smtClean="0">
                <a:solidFill>
                  <a:srgbClr val="000000"/>
                </a:solidFill>
                <a:latin typeface="+mn-lt"/>
              </a:rPr>
            </a:br>
            <a:r>
              <a:rPr lang="en-GB" sz="1800" dirty="0" smtClean="0">
                <a:solidFill>
                  <a:srgbClr val="000000"/>
                </a:solidFill>
                <a:latin typeface="+mn-lt"/>
              </a:rPr>
              <a:t>taken from the 2014 Early Years Foundation Stage Handbook </a:t>
            </a:r>
            <a:endParaRPr lang="en-GB" sz="2800" dirty="0">
              <a:latin typeface="+mn-lt"/>
            </a:endParaRPr>
          </a:p>
        </p:txBody>
      </p:sp>
      <p:sp>
        <p:nvSpPr>
          <p:cNvPr id="5" name="Rectangle 4"/>
          <p:cNvSpPr/>
          <p:nvPr/>
        </p:nvSpPr>
        <p:spPr>
          <a:xfrm>
            <a:off x="4929190" y="6000768"/>
            <a:ext cx="4071966" cy="584775"/>
          </a:xfrm>
          <a:prstGeom prst="rect">
            <a:avLst/>
          </a:prstGeom>
        </p:spPr>
        <p:txBody>
          <a:bodyPr wrap="square">
            <a:spAutoFit/>
          </a:bodyPr>
          <a:lstStyle/>
          <a:p>
            <a:r>
              <a:rPr lang="en-GB" sz="1600" dirty="0" smtClean="0"/>
              <a:t>© Crown copyright 2013</a:t>
            </a:r>
          </a:p>
          <a:p>
            <a:r>
              <a:rPr lang="en-GB" sz="1600" dirty="0" smtClean="0"/>
              <a:t>2014 Early Years Foundation Stage Handbook</a:t>
            </a:r>
            <a:endParaRPr lang="en-GB" sz="1600" dirty="0"/>
          </a:p>
        </p:txBody>
      </p:sp>
      <p:sp>
        <p:nvSpPr>
          <p:cNvPr id="6" name="TextBox 5"/>
          <p:cNvSpPr txBox="1"/>
          <p:nvPr/>
        </p:nvSpPr>
        <p:spPr>
          <a:xfrm>
            <a:off x="285720" y="2369288"/>
            <a:ext cx="8530733" cy="1631216"/>
          </a:xfrm>
          <a:prstGeom prst="rect">
            <a:avLst/>
          </a:prstGeom>
          <a:noFill/>
        </p:spPr>
        <p:txBody>
          <a:bodyPr wrap="none" rtlCol="0">
            <a:spAutoFit/>
          </a:bodyPr>
          <a:lstStyle/>
          <a:p>
            <a:r>
              <a:rPr lang="en-GB" b="1" dirty="0" smtClean="0"/>
              <a:t>Numbers: </a:t>
            </a:r>
            <a:r>
              <a:rPr lang="en-GB" dirty="0" smtClean="0"/>
              <a:t>Children estimate a number of objects and check quantities by counting up to </a:t>
            </a:r>
          </a:p>
          <a:p>
            <a:r>
              <a:rPr lang="en-GB" dirty="0" smtClean="0"/>
              <a:t>20. They solve practical problems that involve combining groups of 2, 5, or 10, or sharing </a:t>
            </a:r>
          </a:p>
          <a:p>
            <a:r>
              <a:rPr lang="en-GB" dirty="0" smtClean="0"/>
              <a:t>into equal groups.</a:t>
            </a:r>
          </a:p>
          <a:p>
            <a:endParaRPr lang="en-GB" dirty="0" smtClean="0"/>
          </a:p>
          <a:p>
            <a:r>
              <a:rPr lang="en-GB" sz="1400" dirty="0" smtClean="0"/>
              <a:t>(This descriptor has been amended to reflect the increased level of challenge applied to the expected descriptor </a:t>
            </a:r>
          </a:p>
          <a:p>
            <a:r>
              <a:rPr lang="en-GB" sz="1400" dirty="0" smtClean="0"/>
              <a:t>following the </a:t>
            </a:r>
            <a:r>
              <a:rPr lang="en-GB" sz="1400" dirty="0" err="1" smtClean="0"/>
              <a:t>Tickell</a:t>
            </a:r>
            <a:r>
              <a:rPr lang="en-GB" sz="1400" dirty="0" smtClean="0"/>
              <a:t> review.)</a:t>
            </a:r>
            <a:endParaRPr lang="en-GB" sz="1400" dirty="0"/>
          </a:p>
        </p:txBody>
      </p:sp>
      <p:pic>
        <p:nvPicPr>
          <p:cNvPr id="7" name="Picture 6"/>
          <p:cNvPicPr>
            <a:picLocks noChangeAspect="1" noChangeArrowheads="1"/>
          </p:cNvPicPr>
          <p:nvPr/>
        </p:nvPicPr>
        <p:blipFill>
          <a:blip r:embed="rId2"/>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54032"/>
          </a:xfrm>
        </p:spPr>
        <p:txBody>
          <a:bodyPr>
            <a:normAutofit/>
          </a:bodyPr>
          <a:lstStyle/>
          <a:p>
            <a:r>
              <a:rPr lang="en-GB" sz="2800" dirty="0" smtClean="0"/>
              <a:t>Early Maths</a:t>
            </a:r>
            <a:endParaRPr lang="en-GB" sz="2800" dirty="0"/>
          </a:p>
        </p:txBody>
      </p:sp>
      <p:sp>
        <p:nvSpPr>
          <p:cNvPr id="3" name="Content Placeholder 2"/>
          <p:cNvSpPr>
            <a:spLocks noGrp="1"/>
          </p:cNvSpPr>
          <p:nvPr>
            <p:ph idx="1"/>
          </p:nvPr>
        </p:nvSpPr>
        <p:spPr>
          <a:xfrm>
            <a:off x="457200" y="642918"/>
            <a:ext cx="8229600" cy="5929354"/>
          </a:xfrm>
        </p:spPr>
        <p:txBody>
          <a:bodyPr>
            <a:noAutofit/>
          </a:bodyPr>
          <a:lstStyle/>
          <a:p>
            <a:pPr marL="0" indent="0">
              <a:lnSpc>
                <a:spcPct val="120000"/>
              </a:lnSpc>
              <a:spcBef>
                <a:spcPts val="0"/>
              </a:spcBef>
              <a:buNone/>
            </a:pPr>
            <a:r>
              <a:rPr lang="en-GB" sz="900" dirty="0" smtClean="0"/>
              <a:t> </a:t>
            </a:r>
            <a:endParaRPr lang="en-GB" sz="1100" dirty="0" smtClean="0"/>
          </a:p>
          <a:p>
            <a:pPr marL="0" indent="0">
              <a:lnSpc>
                <a:spcPct val="120000"/>
              </a:lnSpc>
              <a:spcBef>
                <a:spcPts val="0"/>
              </a:spcBef>
              <a:buNone/>
            </a:pPr>
            <a:r>
              <a:rPr lang="en-GB" sz="1100" dirty="0" smtClean="0"/>
              <a:t>Research on children’s learning in the first six years of life demonstrates the importance of early experiences in mathematics. An engaging and encouraging climate for children’s early encounters with mathematics develops their confidence in their ability to understand and use mathematics. These positive experiences help children to develop dispositions such as curiosity, imagination, flexibility, inventiveness, and persistence, which contribute to their future success in and out of school (Clements &amp; Conference Working Group, 2004).</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The NCTM (National Council of Teachers of Mathematics) states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“Young learners’ future understanding of mathematics requires an early foundation based on a high-quality, challenging, and accessible mathematics education. Young children in every setting should experience mathematics through effective, research-based curricula and teaching practices. Such practices in turn require that teachers have the support of policies and resources that enable them to succeed in this challenging and important work.”</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They go on to highlight how early maths can support the aims of the new Curriculum 2014:</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“Early childhood educators should actively introduce mathematical concepts, methods, and language through a variety of appropriate experiences. Teachers should guide children in seeing connections of ideas within mathematics as well as with other subjects, developing their mathematical knowledge throughout the day and across the curriculum. They must encourage children to communicate, explaining their thinking as they interact with important mathematics in </a:t>
            </a:r>
            <a:r>
              <a:rPr lang="en-GB" sz="1100" u="sng" dirty="0" smtClean="0"/>
              <a:t>deep and sustained</a:t>
            </a:r>
            <a:r>
              <a:rPr lang="en-GB" sz="1100" dirty="0" smtClean="0"/>
              <a:t> ways.”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b="1" dirty="0" smtClean="0"/>
              <a:t>THE EARLY YEARS FOUNDATION STAGE</a:t>
            </a:r>
            <a:endParaRPr lang="en-GB" sz="1100" dirty="0" smtClean="0"/>
          </a:p>
          <a:p>
            <a:pPr marL="0" indent="0">
              <a:lnSpc>
                <a:spcPct val="120000"/>
              </a:lnSpc>
              <a:spcBef>
                <a:spcPts val="0"/>
              </a:spcBef>
              <a:buNone/>
            </a:pPr>
            <a:r>
              <a:rPr lang="en-GB" sz="1100" b="1" dirty="0" smtClean="0"/>
              <a:t> </a:t>
            </a:r>
            <a:endParaRPr lang="en-GB" sz="1100" dirty="0" smtClean="0"/>
          </a:p>
          <a:p>
            <a:pPr marL="0" indent="0">
              <a:lnSpc>
                <a:spcPct val="120000"/>
              </a:lnSpc>
              <a:spcBef>
                <a:spcPts val="0"/>
              </a:spcBef>
              <a:buNone/>
            </a:pPr>
            <a:r>
              <a:rPr lang="en-GB" sz="1100" b="1" dirty="0" smtClean="0"/>
              <a:t>Mathematics </a:t>
            </a:r>
            <a:r>
              <a:rPr lang="en-GB" sz="1100" dirty="0" smtClean="0"/>
              <a:t>involves providing children with opportunities to develop and improve their skills in counting, understanding and using numbers, calculating simple addition and subtraction problems; and to describe shapes, spaces, and measures.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(Statutory Framework for the Early Years Foundation Stage, </a:t>
            </a:r>
            <a:r>
              <a:rPr lang="en-GB" sz="1100" dirty="0" err="1" smtClean="0"/>
              <a:t>DfE</a:t>
            </a:r>
            <a:r>
              <a:rPr lang="en-GB" sz="1100" dirty="0" smtClean="0"/>
              <a:t>: 2012)</a:t>
            </a:r>
          </a:p>
          <a:p>
            <a:endParaRPr lang="en-GB" sz="900" dirty="0"/>
          </a:p>
        </p:txBody>
      </p:sp>
      <p:pic>
        <p:nvPicPr>
          <p:cNvPr id="4" name="Picture 3"/>
          <p:cNvPicPr>
            <a:picLocks noChangeAspect="1" noChangeArrowheads="1"/>
          </p:cNvPicPr>
          <p:nvPr/>
        </p:nvPicPr>
        <p:blipFill>
          <a:blip r:embed="rId2"/>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Addition</a:t>
            </a:r>
            <a:r>
              <a:rPr lang="en-GB" sz="1800" dirty="0" smtClean="0"/>
              <a:t/>
            </a:r>
            <a:br>
              <a:rPr lang="en-GB" sz="1800" dirty="0" smtClean="0"/>
            </a:br>
            <a:r>
              <a:rPr lang="en-GB" sz="1800" dirty="0" smtClean="0"/>
              <a:t/>
            </a:r>
            <a:br>
              <a:rPr lang="en-GB" sz="1800" dirty="0" smtClean="0"/>
            </a:br>
            <a:r>
              <a:rPr lang="en-GB" sz="1200" dirty="0" smtClean="0"/>
              <a:t>Maths for young children should be meaningful. Where possible, concepts should be taught in the context of real life.</a:t>
            </a:r>
            <a:endParaRPr lang="en-GB" sz="1800" dirty="0"/>
          </a:p>
        </p:txBody>
      </p:sp>
      <p:pic>
        <p:nvPicPr>
          <p:cNvPr id="1027" name="Picture 3"/>
          <p:cNvPicPr>
            <a:picLocks noChangeAspect="1" noChangeArrowheads="1"/>
          </p:cNvPicPr>
          <p:nvPr/>
        </p:nvPicPr>
        <p:blipFill>
          <a:blip r:embed="rId2"/>
          <a:srcRect l="19766" t="24414" r="19290" b="9179"/>
          <a:stretch>
            <a:fillRect/>
          </a:stretch>
        </p:blipFill>
        <p:spPr bwMode="auto">
          <a:xfrm>
            <a:off x="285720" y="1357297"/>
            <a:ext cx="8501122" cy="5207895"/>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Subtraction</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 Maths for young children should be meaningful. Where possible, concepts should be taught in the context of real life.</a:t>
            </a:r>
            <a:endParaRPr lang="en-GB" sz="1800" dirty="0"/>
          </a:p>
        </p:txBody>
      </p:sp>
      <p:pic>
        <p:nvPicPr>
          <p:cNvPr id="2051" name="Picture 3"/>
          <p:cNvPicPr>
            <a:picLocks noChangeAspect="1" noChangeArrowheads="1"/>
          </p:cNvPicPr>
          <p:nvPr/>
        </p:nvPicPr>
        <p:blipFill>
          <a:blip r:embed="rId2"/>
          <a:srcRect l="22511" t="35156" r="23133" b="9179"/>
          <a:stretch>
            <a:fillRect/>
          </a:stretch>
        </p:blipFill>
        <p:spPr bwMode="auto">
          <a:xfrm>
            <a:off x="0" y="1357297"/>
            <a:ext cx="9144000" cy="526472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Multiplication</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 Maths for young children should be meaningful. Where possible, concepts should be taught in the context of real life.</a:t>
            </a:r>
            <a:endParaRPr lang="en-GB" sz="1800" dirty="0"/>
          </a:p>
        </p:txBody>
      </p:sp>
      <p:pic>
        <p:nvPicPr>
          <p:cNvPr id="3075" name="Picture 3"/>
          <p:cNvPicPr>
            <a:picLocks noChangeAspect="1" noChangeArrowheads="1"/>
          </p:cNvPicPr>
          <p:nvPr/>
        </p:nvPicPr>
        <p:blipFill>
          <a:blip r:embed="rId2"/>
          <a:srcRect l="24707" t="25390" r="23682" b="12109"/>
          <a:stretch>
            <a:fillRect/>
          </a:stretch>
        </p:blipFill>
        <p:spPr bwMode="auto">
          <a:xfrm>
            <a:off x="571472" y="1357298"/>
            <a:ext cx="8001056" cy="544752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Division and fractions</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 Maths for young children should be meaningful. Where possible, concepts should be taught in the context of real life.</a:t>
            </a:r>
            <a:endParaRPr lang="en-GB" sz="1800" dirty="0"/>
          </a:p>
        </p:txBody>
      </p:sp>
      <p:pic>
        <p:nvPicPr>
          <p:cNvPr id="5123" name="Picture 3"/>
          <p:cNvPicPr>
            <a:picLocks noChangeAspect="1" noChangeArrowheads="1"/>
          </p:cNvPicPr>
          <p:nvPr/>
        </p:nvPicPr>
        <p:blipFill>
          <a:blip r:embed="rId2"/>
          <a:srcRect l="24158" t="27344" r="23682" b="9179"/>
          <a:stretch>
            <a:fillRect/>
          </a:stretch>
        </p:blipFill>
        <p:spPr bwMode="auto">
          <a:xfrm>
            <a:off x="571472" y="1383617"/>
            <a:ext cx="8001056" cy="547440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1439850"/>
          </a:xfrm>
        </p:spPr>
        <p:txBody>
          <a:bodyPr>
            <a:noAutofit/>
          </a:bodyPr>
          <a:lstStyle/>
          <a:p>
            <a:r>
              <a:rPr lang="en-GB" sz="2400" b="1" dirty="0" smtClean="0">
                <a:solidFill>
                  <a:srgbClr val="005696"/>
                </a:solidFill>
                <a:latin typeface="+mn-lt"/>
              </a:rPr>
              <a:t>Development Matters in the</a:t>
            </a:r>
            <a:br>
              <a:rPr lang="en-GB" sz="2400" b="1" dirty="0" smtClean="0">
                <a:solidFill>
                  <a:srgbClr val="005696"/>
                </a:solidFill>
                <a:latin typeface="+mn-lt"/>
              </a:rPr>
            </a:br>
            <a:r>
              <a:rPr lang="en-GB" sz="2400" b="1" dirty="0" smtClean="0">
                <a:solidFill>
                  <a:srgbClr val="005696"/>
                </a:solidFill>
                <a:latin typeface="+mn-lt"/>
              </a:rPr>
              <a:t>Early Years Foundation Stage (EYFS)</a:t>
            </a:r>
            <a:br>
              <a:rPr lang="en-GB" sz="2400" b="1" dirty="0" smtClean="0">
                <a:solidFill>
                  <a:srgbClr val="005696"/>
                </a:solidFill>
                <a:latin typeface="+mn-lt"/>
              </a:rPr>
            </a:br>
            <a:r>
              <a:rPr lang="en-GB" sz="1600" b="1" dirty="0" smtClean="0">
                <a:solidFill>
                  <a:srgbClr val="0094A5"/>
                </a:solidFill>
                <a:latin typeface="+mn-lt"/>
              </a:rPr>
              <a:t>This non-statutory guidance material supports practitioners</a:t>
            </a:r>
            <a:br>
              <a:rPr lang="en-GB" sz="1600" b="1" dirty="0" smtClean="0">
                <a:solidFill>
                  <a:srgbClr val="0094A5"/>
                </a:solidFill>
                <a:latin typeface="+mn-lt"/>
              </a:rPr>
            </a:br>
            <a:r>
              <a:rPr lang="en-GB" sz="1600" b="1" dirty="0" smtClean="0">
                <a:solidFill>
                  <a:srgbClr val="0094A5"/>
                </a:solidFill>
                <a:latin typeface="+mn-lt"/>
              </a:rPr>
              <a:t>in implementing the statutory requirements of the EYFS.</a:t>
            </a:r>
            <a:br>
              <a:rPr lang="en-GB" sz="1600" b="1" dirty="0" smtClean="0">
                <a:solidFill>
                  <a:srgbClr val="0094A5"/>
                </a:solidFill>
                <a:latin typeface="+mn-lt"/>
              </a:rPr>
            </a:br>
            <a:r>
              <a:rPr lang="en-GB" sz="1600" dirty="0" smtClean="0">
                <a:latin typeface="+mn-lt"/>
              </a:rPr>
              <a:t>©Crown Copyright 2012</a:t>
            </a:r>
            <a:r>
              <a:rPr lang="en-GB" sz="1600" b="1" dirty="0" smtClean="0">
                <a:solidFill>
                  <a:srgbClr val="0094A5"/>
                </a:solidFill>
                <a:latin typeface="HelveticaNeue-Bold"/>
              </a:rPr>
              <a:t/>
            </a:r>
            <a:br>
              <a:rPr lang="en-GB" sz="1600" b="1" dirty="0" smtClean="0">
                <a:solidFill>
                  <a:srgbClr val="0094A5"/>
                </a:solidFill>
                <a:latin typeface="HelveticaNeue-Bold"/>
              </a:rPr>
            </a:br>
            <a:endParaRPr lang="en-GB" sz="1600" dirty="0"/>
          </a:p>
        </p:txBody>
      </p:sp>
      <p:graphicFrame>
        <p:nvGraphicFramePr>
          <p:cNvPr id="4" name="Table 3"/>
          <p:cNvGraphicFramePr>
            <a:graphicFrameLocks noGrp="1"/>
          </p:cNvGraphicFramePr>
          <p:nvPr/>
        </p:nvGraphicFramePr>
        <p:xfrm>
          <a:off x="571472" y="2631566"/>
          <a:ext cx="8001056" cy="3785616"/>
        </p:xfrm>
        <a:graphic>
          <a:graphicData uri="http://schemas.openxmlformats.org/drawingml/2006/table">
            <a:tbl>
              <a:tblPr/>
              <a:tblGrid>
                <a:gridCol w="1999981"/>
                <a:gridCol w="1999981"/>
                <a:gridCol w="2000547"/>
                <a:gridCol w="2000547"/>
              </a:tblGrid>
              <a:tr h="3012012">
                <a:tc>
                  <a:txBody>
                    <a:bodyPr/>
                    <a:lstStyle/>
                    <a:p>
                      <a:pPr>
                        <a:lnSpc>
                          <a:spcPct val="115000"/>
                        </a:lnSpc>
                        <a:spcAft>
                          <a:spcPts val="0"/>
                        </a:spcAft>
                      </a:pPr>
                      <a:r>
                        <a:rPr lang="en-GB" sz="1200" dirty="0">
                          <a:latin typeface="+mn-lt"/>
                          <a:ea typeface="Calibri"/>
                          <a:cs typeface="HelveticaNeue-Light"/>
                          <a:hlinkClick r:id="rId2"/>
                        </a:rPr>
                        <a:t>22 – 36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Creates </a:t>
                      </a:r>
                      <a:r>
                        <a:rPr lang="en-GB" sz="1200" dirty="0">
                          <a:latin typeface="+mn-lt"/>
                          <a:ea typeface="Calibri"/>
                          <a:cs typeface="HelveticaNeue-Light"/>
                        </a:rPr>
                        <a:t>and experiments with symbols and marks representing ideas of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Begins to make comparisons between quantities.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Uses some language of quantities, such as </a:t>
                      </a:r>
                      <a:r>
                        <a:rPr lang="en-GB" sz="1200" i="1" dirty="0">
                          <a:latin typeface="+mn-lt"/>
                          <a:ea typeface="Calibri"/>
                          <a:cs typeface="HelveticaNeue-LightItalic"/>
                        </a:rPr>
                        <a:t>‘more’ </a:t>
                      </a:r>
                      <a:r>
                        <a:rPr lang="en-GB" sz="1200" dirty="0">
                          <a:latin typeface="+mn-lt"/>
                          <a:ea typeface="Calibri"/>
                          <a:cs typeface="HelveticaNeue-Light"/>
                        </a:rPr>
                        <a:t>and </a:t>
                      </a:r>
                      <a:r>
                        <a:rPr lang="en-GB" sz="1200" i="1" dirty="0">
                          <a:latin typeface="+mn-lt"/>
                          <a:ea typeface="Calibri"/>
                          <a:cs typeface="HelveticaNeue-LightItalic"/>
                        </a:rPr>
                        <a:t>‘a lot’.</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Knows that a group of things changes in quantity when something is added or taken away.</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mn-lt"/>
                          <a:ea typeface="Calibri"/>
                          <a:cs typeface="HelveticaNeue-Light"/>
                          <a:hlinkClick r:id="rId2"/>
                        </a:rPr>
                        <a:t>30 – 50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Beginning </a:t>
                      </a:r>
                      <a:r>
                        <a:rPr lang="en-GB" sz="1200" dirty="0">
                          <a:latin typeface="+mn-lt"/>
                          <a:ea typeface="Calibri"/>
                          <a:cs typeface="HelveticaNeue-Light"/>
                        </a:rPr>
                        <a:t>to represent numbers using fingers, marks on paper or pictures.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Compares two groups of objects, saying when they have the same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Separates a group of three or four objects in different ways, beginning to recognise that the total is still the same.</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mn-lt"/>
                          <a:ea typeface="Calibri"/>
                          <a:cs typeface="HelveticaNeue-Light"/>
                          <a:hlinkClick r:id="rId2"/>
                        </a:rPr>
                        <a:t>40 – 60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Says </a:t>
                      </a:r>
                      <a:r>
                        <a:rPr lang="en-GB" sz="1200" dirty="0">
                          <a:latin typeface="+mn-lt"/>
                          <a:ea typeface="Calibri"/>
                          <a:cs typeface="HelveticaNeue-Light"/>
                        </a:rPr>
                        <a:t>the number that is one more than a given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Finds one more or one less from a group of up to five objects, then ten objects.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In practical activities and discussion, beginning to use the vocabulary involved in adding and subtracting.</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Records, using marks that they can interpret and explain.</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mn-lt"/>
                          <a:ea typeface="Calibri"/>
                          <a:cs typeface="Times New Roman"/>
                          <a:hlinkClick r:id="rId2"/>
                        </a:rPr>
                        <a:t>Early Learning Goal for </a:t>
                      </a:r>
                      <a:r>
                        <a:rPr lang="en-GB" sz="1200" b="1" dirty="0" smtClean="0">
                          <a:latin typeface="+mn-lt"/>
                          <a:ea typeface="Calibri"/>
                          <a:cs typeface="Times New Roman"/>
                          <a:hlinkClick r:id="rId2"/>
                        </a:rPr>
                        <a:t>Numbers</a:t>
                      </a:r>
                      <a:endParaRPr lang="en-GB" sz="1200" b="1" dirty="0" smtClean="0">
                        <a:latin typeface="+mn-lt"/>
                        <a:ea typeface="Calibri"/>
                        <a:cs typeface="Times New Roman"/>
                      </a:endParaRPr>
                    </a:p>
                    <a:p>
                      <a:pPr>
                        <a:lnSpc>
                          <a:spcPct val="115000"/>
                        </a:lnSpc>
                        <a:spcAft>
                          <a:spcPts val="0"/>
                        </a:spcAft>
                      </a:pPr>
                      <a:endParaRPr lang="en-GB" sz="1200" dirty="0">
                        <a:latin typeface="+mn-lt"/>
                        <a:ea typeface="Calibri"/>
                        <a:cs typeface="Times New Roman"/>
                      </a:endParaRPr>
                    </a:p>
                    <a:p>
                      <a:pPr>
                        <a:lnSpc>
                          <a:spcPct val="115000"/>
                        </a:lnSpc>
                        <a:spcAft>
                          <a:spcPts val="0"/>
                        </a:spcAft>
                      </a:pPr>
                      <a:endParaRPr lang="en-GB" sz="1200" b="1" dirty="0" smtClean="0">
                        <a:latin typeface="+mn-lt"/>
                        <a:ea typeface="Calibri"/>
                        <a:cs typeface="HelveticaNeue-Bold"/>
                      </a:endParaRPr>
                    </a:p>
                    <a:p>
                      <a:pPr>
                        <a:lnSpc>
                          <a:spcPct val="115000"/>
                        </a:lnSpc>
                        <a:spcAft>
                          <a:spcPts val="0"/>
                        </a:spcAft>
                      </a:pPr>
                      <a:endParaRPr lang="en-GB" sz="1200" b="1" dirty="0" smtClean="0">
                        <a:latin typeface="+mn-lt"/>
                        <a:ea typeface="Calibri"/>
                        <a:cs typeface="HelveticaNeue-Bold"/>
                      </a:endParaRPr>
                    </a:p>
                    <a:p>
                      <a:pPr>
                        <a:lnSpc>
                          <a:spcPct val="115000"/>
                        </a:lnSpc>
                        <a:spcAft>
                          <a:spcPts val="0"/>
                        </a:spcAft>
                      </a:pPr>
                      <a:r>
                        <a:rPr lang="en-GB" sz="1200" b="1" dirty="0" smtClean="0">
                          <a:latin typeface="+mn-lt"/>
                          <a:ea typeface="Calibri"/>
                          <a:cs typeface="HelveticaNeue-Bold"/>
                        </a:rPr>
                        <a:t>Children </a:t>
                      </a:r>
                      <a:r>
                        <a:rPr lang="en-GB" sz="1200" b="1" dirty="0">
                          <a:latin typeface="+mn-lt"/>
                          <a:ea typeface="Calibri"/>
                          <a:cs typeface="HelveticaNeue-Bold"/>
                        </a:rPr>
                        <a:t>count reliably with numbers from one to 20, place them in order and say which number is one more or one less than a given number. </a:t>
                      </a:r>
                      <a:endParaRPr lang="en-GB" sz="1200" dirty="0">
                        <a:latin typeface="+mn-lt"/>
                        <a:ea typeface="Calibri"/>
                        <a:cs typeface="Times New Roman"/>
                      </a:endParaRPr>
                    </a:p>
                    <a:p>
                      <a:pPr>
                        <a:lnSpc>
                          <a:spcPct val="115000"/>
                        </a:lnSpc>
                        <a:spcAft>
                          <a:spcPts val="0"/>
                        </a:spcAft>
                      </a:pPr>
                      <a:r>
                        <a:rPr lang="en-GB" sz="1200" b="1" dirty="0">
                          <a:latin typeface="+mn-lt"/>
                          <a:ea typeface="Calibri"/>
                          <a:cs typeface="HelveticaNeue-Bold"/>
                        </a:rPr>
                        <a:t>Using quantities and</a:t>
                      </a:r>
                      <a:endParaRPr lang="en-GB" sz="1200" dirty="0">
                        <a:latin typeface="+mn-lt"/>
                        <a:ea typeface="Calibri"/>
                        <a:cs typeface="Times New Roman"/>
                      </a:endParaRPr>
                    </a:p>
                    <a:p>
                      <a:pPr>
                        <a:lnSpc>
                          <a:spcPct val="115000"/>
                        </a:lnSpc>
                        <a:spcAft>
                          <a:spcPts val="0"/>
                        </a:spcAft>
                      </a:pPr>
                      <a:r>
                        <a:rPr lang="en-GB" sz="1200" b="1" dirty="0">
                          <a:latin typeface="+mn-lt"/>
                          <a:ea typeface="Calibri"/>
                          <a:cs typeface="HelveticaNeue-Bold"/>
                        </a:rPr>
                        <a:t>objects, they add and subtract two single-digit numbers and count on or back to find the answer. They solve problems, including doubling, halving and sharing.</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75206" y="2143116"/>
            <a:ext cx="2027735" cy="369332"/>
          </a:xfrm>
          <a:prstGeom prst="rect">
            <a:avLst/>
          </a:prstGeom>
          <a:noFill/>
        </p:spPr>
        <p:txBody>
          <a:bodyPr wrap="none" rtlCol="0">
            <a:spAutoFit/>
          </a:bodyPr>
          <a:lstStyle/>
          <a:p>
            <a:r>
              <a:rPr lang="en-GB" dirty="0" smtClean="0"/>
              <a:t>Links to calculation:</a:t>
            </a:r>
            <a:endParaRPr lang="en-GB" dirty="0"/>
          </a:p>
        </p:txBody>
      </p:sp>
      <p:sp>
        <p:nvSpPr>
          <p:cNvPr id="6" name="Pentagon 5">
            <a:hlinkClick r:id="rId3" action="ppaction://hlinksldjump"/>
          </p:cNvPr>
          <p:cNvSpPr/>
          <p:nvPr/>
        </p:nvSpPr>
        <p:spPr>
          <a:xfrm>
            <a:off x="6643702" y="3143248"/>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8" name="Pentagon 7">
            <a:hlinkClick r:id="rId4" action="ppaction://hlinksldjump"/>
          </p:cNvPr>
          <p:cNvSpPr/>
          <p:nvPr/>
        </p:nvSpPr>
        <p:spPr>
          <a:xfrm>
            <a:off x="4643438"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9" name="Pentagon 8">
            <a:hlinkClick r:id="rId4" action="ppaction://hlinksldjump"/>
          </p:cNvPr>
          <p:cNvSpPr/>
          <p:nvPr/>
        </p:nvSpPr>
        <p:spPr>
          <a:xfrm>
            <a:off x="2643174"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1" name="Pentagon 10">
            <a:hlinkClick r:id="rId5" action="ppaction://hlinksldjump"/>
          </p:cNvPr>
          <p:cNvSpPr/>
          <p:nvPr/>
        </p:nvSpPr>
        <p:spPr>
          <a:xfrm>
            <a:off x="1214414"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2" name="Pentagon 11">
            <a:hlinkClick r:id="rId4" action="ppaction://hlinksldjump"/>
          </p:cNvPr>
          <p:cNvSpPr/>
          <p:nvPr/>
        </p:nvSpPr>
        <p:spPr>
          <a:xfrm>
            <a:off x="3214678"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3" name="Pentagon 12">
            <a:hlinkClick r:id="rId4" action="ppaction://hlinksldjump"/>
          </p:cNvPr>
          <p:cNvSpPr/>
          <p:nvPr/>
        </p:nvSpPr>
        <p:spPr>
          <a:xfrm>
            <a:off x="4643438" y="328612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4" name="Pentagon 13">
            <a:hlinkClick r:id="rId3" action="ppaction://hlinksldjump"/>
          </p:cNvPr>
          <p:cNvSpPr/>
          <p:nvPr/>
        </p:nvSpPr>
        <p:spPr>
          <a:xfrm>
            <a:off x="7215206" y="3143248"/>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3" action="ppaction://hlinksldjump"/>
          </p:cNvPr>
          <p:cNvSpPr/>
          <p:nvPr/>
        </p:nvSpPr>
        <p:spPr>
          <a:xfrm>
            <a:off x="5214942"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6" name="Pentagon 15">
            <a:hlinkClick r:id="rId3" action="ppaction://hlinksldjump"/>
          </p:cNvPr>
          <p:cNvSpPr/>
          <p:nvPr/>
        </p:nvSpPr>
        <p:spPr>
          <a:xfrm>
            <a:off x="5187798" y="328612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7" name="Pentagon 16">
            <a:hlinkClick r:id="rId6"/>
          </p:cNvPr>
          <p:cNvSpPr/>
          <p:nvPr/>
        </p:nvSpPr>
        <p:spPr>
          <a:xfrm>
            <a:off x="7786710" y="3143248"/>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8" name="Pentagon 17">
            <a:hlinkClick r:id="rId5" action="ppaction://hlinksldjump"/>
          </p:cNvPr>
          <p:cNvSpPr/>
          <p:nvPr/>
        </p:nvSpPr>
        <p:spPr>
          <a:xfrm>
            <a:off x="714348"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9" name="Pentagon 18">
            <a:hlinkClick r:id="rId7" action="ppaction://hlinksldjump"/>
          </p:cNvPr>
          <p:cNvSpPr/>
          <p:nvPr/>
        </p:nvSpPr>
        <p:spPr>
          <a:xfrm>
            <a:off x="7215206" y="342900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pic>
        <p:nvPicPr>
          <p:cNvPr id="20" name="Picture 19"/>
          <p:cNvPicPr>
            <a:picLocks noChangeAspect="1" noChangeArrowheads="1"/>
          </p:cNvPicPr>
          <p:nvPr/>
        </p:nvPicPr>
        <p:blipFill>
          <a:blip r:embed="rId8"/>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19216" t="19531" r="18741" b="12109"/>
          <a:stretch>
            <a:fillRect/>
          </a:stretch>
        </p:blipFill>
        <p:spPr bwMode="auto">
          <a:xfrm>
            <a:off x="571472" y="1785926"/>
            <a:ext cx="8072494" cy="5000660"/>
          </a:xfrm>
          <a:prstGeom prst="rect">
            <a:avLst/>
          </a:prstGeom>
          <a:noFill/>
          <a:ln w="9525">
            <a:noFill/>
            <a:miter lim="800000"/>
            <a:headEnd/>
            <a:tailEnd/>
          </a:ln>
          <a:effectLst/>
        </p:spPr>
      </p:pic>
      <p:sp>
        <p:nvSpPr>
          <p:cNvPr id="5"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000" b="1" i="0" u="none" strike="noStrike" kern="1200" cap="none" spc="0" normalizeH="0" baseline="0" noProof="0" dirty="0" smtClean="0">
                <a:ln>
                  <a:noFill/>
                </a:ln>
                <a:solidFill>
                  <a:srgbClr val="005696"/>
                </a:solidFill>
                <a:effectLst/>
                <a:uLnTx/>
                <a:uFillTx/>
                <a:latin typeface="+mn-lt"/>
                <a:ea typeface="+mj-ea"/>
                <a:cs typeface="+mj-cs"/>
              </a:rPr>
            </a:br>
            <a:r>
              <a:rPr kumimoji="0" lang="en-GB" sz="20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000" b="1" i="0" u="none" strike="noStrike" kern="1200" cap="none" spc="0" normalizeH="0" baseline="0" noProof="0" dirty="0" smtClean="0">
                <a:ln>
                  <a:noFill/>
                </a:ln>
                <a:solidFill>
                  <a:srgbClr val="005696"/>
                </a:solidFill>
                <a:effectLst/>
                <a:uLnTx/>
                <a:uFillTx/>
                <a:latin typeface="+mn-lt"/>
                <a:ea typeface="+mj-ea"/>
                <a:cs typeface="+mj-cs"/>
              </a:rPr>
            </a:br>
            <a:r>
              <a:rPr kumimoji="0" lang="en-GB" sz="14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400" b="1" i="0" u="none" strike="noStrike" kern="1200" cap="none" spc="0" normalizeH="0" baseline="0" noProof="0" dirty="0" smtClean="0">
                <a:ln>
                  <a:noFill/>
                </a:ln>
                <a:solidFill>
                  <a:srgbClr val="0094A5"/>
                </a:solidFill>
                <a:effectLst/>
                <a:uLnTx/>
                <a:uFillTx/>
                <a:latin typeface="+mn-lt"/>
                <a:ea typeface="+mj-ea"/>
                <a:cs typeface="+mj-cs"/>
              </a:rPr>
            </a:br>
            <a:r>
              <a:rPr kumimoji="0" lang="en-GB" sz="14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400" b="1" i="0" u="none" strike="noStrike" kern="1200" cap="none" spc="0" normalizeH="0" baseline="0" noProof="0" dirty="0" smtClean="0">
                <a:ln>
                  <a:noFill/>
                </a:ln>
                <a:solidFill>
                  <a:srgbClr val="0094A5"/>
                </a:solidFill>
                <a:effectLst/>
                <a:uLnTx/>
                <a:uFillTx/>
                <a:latin typeface="+mn-lt"/>
                <a:ea typeface="+mj-ea"/>
                <a:cs typeface="+mj-cs"/>
              </a:rPr>
            </a:br>
            <a:r>
              <a:rPr kumimoji="0" lang="en-GB" sz="14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Left Arrow 5">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pic>
        <p:nvPicPr>
          <p:cNvPr id="7" name="Picture 6"/>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4">
            <a:hlinkClick r:id="rId2"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sp>
        <p:nvSpPr>
          <p:cNvPr id="8"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24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4" name="Picture 2"/>
          <p:cNvPicPr>
            <a:picLocks noChangeAspect="1" noChangeArrowheads="1"/>
          </p:cNvPicPr>
          <p:nvPr/>
        </p:nvPicPr>
        <p:blipFill>
          <a:blip r:embed="rId3"/>
          <a:srcRect l="19766" t="17578" r="18191" b="17969"/>
          <a:stretch>
            <a:fillRect/>
          </a:stretch>
        </p:blipFill>
        <p:spPr bwMode="auto">
          <a:xfrm>
            <a:off x="714348" y="1857364"/>
            <a:ext cx="7827873" cy="4572032"/>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extLst>
      <p:ext uri="{BB962C8B-B14F-4D97-AF65-F5344CB8AC3E}">
        <p14:creationId xmlns:p14="http://schemas.microsoft.com/office/powerpoint/2010/main" val="45666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371</Words>
  <Application>Microsoft Office PowerPoint</Application>
  <PresentationFormat>On-screen Show (4:3)</PresentationFormat>
  <Paragraphs>88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Calculation in the Early Years Foundation Stage</vt:lpstr>
      <vt:lpstr>Early Maths</vt:lpstr>
      <vt:lpstr>Addition  Maths for young children should be meaningful. Where possible, concepts should be taught in the context of real life.</vt:lpstr>
      <vt:lpstr>Subtraction   Maths for young children should be meaningful. Where possible, concepts should be taught in the context of real life.</vt:lpstr>
      <vt:lpstr>Multiplication   Maths for young children should be meaningful. Where possible, concepts should be taught in the context of real life.</vt:lpstr>
      <vt:lpstr>Division and fractions   Maths for young children should be meaningful. Where possible, concepts should be taught in the context of real life.</vt:lpstr>
      <vt:lpstr>Development Matters in the Early Years Foundation Stage (EYFS) This non-statutory guidance material supports practitioners in implementing the statutory requirements of the EYFS. ©Crown Copyright 2012 </vt:lpstr>
      <vt:lpstr>PowerPoint Presentation</vt:lpstr>
      <vt:lpstr>PowerPoint Presentation</vt:lpstr>
      <vt:lpstr>PowerPoint Presentation</vt:lpstr>
      <vt:lpstr>Additional information for the ‘exceeding’ judgement   taken from the 2014 Early Years Foundation Stage Handbook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Keith Ellis</cp:lastModifiedBy>
  <cp:revision>206</cp:revision>
  <cp:lastPrinted>2014-01-24T10:40:47Z</cp:lastPrinted>
  <dcterms:created xsi:type="dcterms:W3CDTF">2014-01-20T11:53:21Z</dcterms:created>
  <dcterms:modified xsi:type="dcterms:W3CDTF">2014-06-10T20:31:45Z</dcterms:modified>
</cp:coreProperties>
</file>