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63858" autoAdjust="0"/>
  </p:normalViewPr>
  <p:slideViewPr>
    <p:cSldViewPr>
      <p:cViewPr>
        <p:scale>
          <a:sx n="81" d="100"/>
          <a:sy n="81" d="100"/>
        </p:scale>
        <p:origin x="-141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Extra%20page%20multi456.docx" TargetMode="External"/><Relationship Id="rId13" Type="http://schemas.openxmlformats.org/officeDocument/2006/relationships/image" Target="../media/image6.png"/><Relationship Id="rId3" Type="http://schemas.openxmlformats.org/officeDocument/2006/relationships/slide" Target="slide5.xml"/><Relationship Id="rId7" Type="http://schemas.openxmlformats.org/officeDocument/2006/relationships/slide" Target="slide8.xml"/><Relationship Id="rId12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image" Target="../media/image4.png"/><Relationship Id="rId5" Type="http://schemas.openxmlformats.org/officeDocument/2006/relationships/slide" Target="slide4.xm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slide" Target="slide7.xml"/><Relationship Id="rId9" Type="http://schemas.openxmlformats.org/officeDocument/2006/relationships/hyperlink" Target="https://www.ncetm.org.uk/resources/40530" TargetMode="External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Multiplication – Years </a:t>
            </a:r>
            <a:r>
              <a:rPr lang="en-GB" dirty="0" smtClean="0"/>
              <a:t>4-6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6712"/>
            <a:ext cx="329453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4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875177"/>
              </p:ext>
            </p:extLst>
          </p:nvPr>
        </p:nvGraphicFramePr>
        <p:xfrm>
          <a:off x="107504" y="116632"/>
          <a:ext cx="8856984" cy="6552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39079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6</a:t>
                      </a:r>
                      <a:endParaRPr lang="en-GB" b="1" dirty="0"/>
                    </a:p>
                  </a:txBody>
                  <a:tcPr/>
                </a:tc>
              </a:tr>
              <a:tr h="61619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Continue with a range of equations as in Year 2 but with appropriate numbers. Also include  equations with missing digits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2 x 5 = 160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</a:p>
                    <a:p>
                      <a:r>
                        <a:rPr lang="en-GB" sz="1000" b="0" u="none" baseline="0" dirty="0" smtClean="0"/>
                        <a:t>Counting in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multiples of 6, 7, 9, 25 and 1000, and steps of 1/100. </a:t>
                      </a:r>
                      <a:endParaRPr lang="en-GB" sz="1000" b="0" u="none" baseline="0" dirty="0" smtClean="0"/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0" u="none" baseline="0" dirty="0" smtClean="0"/>
                        <a:t>Solving practical problems where children need to scale up. Relate to known number facts. (e.g. how tall would a 25cm sunflower be if it grew 6 times taller?)</a:t>
                      </a:r>
                    </a:p>
                    <a:p>
                      <a:endParaRPr lang="en-GB" sz="10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 (progressing to 3d x 2d)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Children</a:t>
                      </a:r>
                      <a:r>
                        <a:rPr lang="en-GB" sz="1000" baseline="0" dirty="0" smtClean="0"/>
                        <a:t> to embed and deepen their understanding of the grid method to multiply up 2d x 2d. Ensure this is still linked back to their understanding of arrays and place value counters.</a:t>
                      </a: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Continue with a range of equations as in Year 2 but with appropriate numbers. Also include  equations with missing digits</a:t>
                      </a:r>
                    </a:p>
                    <a:p>
                      <a:endParaRPr lang="en-GB" sz="1000" b="1" u="sng" baseline="0" dirty="0" smtClean="0"/>
                    </a:p>
                    <a:p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</a:p>
                    <a:p>
                      <a:r>
                        <a:rPr lang="en-GB" sz="1000" b="0" u="none" baseline="0" dirty="0" smtClean="0"/>
                        <a:t>X by 10, 100, 1000 using  moving digits ITP</a:t>
                      </a:r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0" u="none" baseline="0" dirty="0" smtClean="0"/>
                        <a:t>Use practical resources and jottings to explore equivalent statements (e.g. 4 x 35 = 2 x 2 x 35)</a:t>
                      </a:r>
                    </a:p>
                    <a:p>
                      <a:endParaRPr lang="en-GB" sz="1000" b="0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Recall of prime numbers up 19 and identify prime numbers up to 100 (with reasoning)</a:t>
                      </a:r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0" u="none" baseline="0" dirty="0" smtClean="0"/>
                        <a:t>Solving practical problems where children need to scale up. Relate to known number facts.</a:t>
                      </a:r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0" u="none" baseline="0" dirty="0" smtClean="0"/>
                        <a:t>Identify factor pairs for numbers</a:t>
                      </a:r>
                    </a:p>
                    <a:p>
                      <a:endParaRPr lang="en-GB" sz="1000" b="0" u="none" baseline="0" dirty="0" smtClean="0"/>
                    </a:p>
                    <a:p>
                      <a:r>
                        <a:rPr lang="en-GB" sz="1000" b="1" u="sng" baseline="0" dirty="0" smtClean="0"/>
                        <a:t>Written methods (progressing to 4d x 2d)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none" baseline="0" dirty="0" smtClean="0"/>
                    </a:p>
                    <a:p>
                      <a:r>
                        <a:rPr lang="en-GB" sz="1000" baseline="0" dirty="0" smtClean="0"/>
                        <a:t>Long multiplication using place value counters</a:t>
                      </a:r>
                    </a:p>
                    <a:p>
                      <a:endParaRPr lang="en-GB" sz="1000" baseline="0" dirty="0" smtClean="0"/>
                    </a:p>
                    <a:p>
                      <a:r>
                        <a:rPr lang="en-GB" sz="1000" baseline="0" dirty="0" smtClean="0"/>
                        <a:t>Children to explore how the grid method supports an understanding of long multiplication (for 2d x 2d)</a:t>
                      </a:r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Continue with a range of equations as in Year 2 but with appropriate numbers. Also include  equations with missing digits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Identifying common factors and multiples of given numbers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Solving practical problems where children need to scale up. Relate to known number facts.</a:t>
                      </a:r>
                      <a:endParaRPr lang="en-GB" sz="1000" b="1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Continue to refine and deepen understanding of written methods including fluency for using long multiplication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Pentagon 6">
            <a:hlinkClick r:id="rId2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8" name="Pentagon 7">
            <a:hlinkClick r:id="rId3" action="ppaction://hlinksldjump"/>
          </p:cNvPr>
          <p:cNvSpPr/>
          <p:nvPr/>
        </p:nvSpPr>
        <p:spPr>
          <a:xfrm>
            <a:off x="2987824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9" name="Pentagon 8">
            <a:hlinkClick r:id="rId4" action="ppaction://hlinksldjump"/>
          </p:cNvPr>
          <p:cNvSpPr/>
          <p:nvPr/>
        </p:nvSpPr>
        <p:spPr>
          <a:xfrm>
            <a:off x="6228184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0" name="Pentagon 9">
            <a:hlinkClick r:id="rId5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1" name="Pentagon 10">
            <a:hlinkClick r:id="rId6" action="ppaction://hlinksldjump"/>
          </p:cNvPr>
          <p:cNvSpPr/>
          <p:nvPr/>
        </p:nvSpPr>
        <p:spPr>
          <a:xfrm>
            <a:off x="356388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2" name="Pentagon 11">
            <a:hlinkClick r:id="rId7" action="ppaction://hlinksldjump"/>
          </p:cNvPr>
          <p:cNvSpPr/>
          <p:nvPr/>
        </p:nvSpPr>
        <p:spPr>
          <a:xfrm>
            <a:off x="6750243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8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8" action="ppaction://hlinkfile"/>
          </p:cNvPr>
          <p:cNvSpPr/>
          <p:nvPr/>
        </p:nvSpPr>
        <p:spPr>
          <a:xfrm>
            <a:off x="562038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8" action="ppaction://hlinkfile"/>
          </p:cNvPr>
          <p:cNvSpPr/>
          <p:nvPr/>
        </p:nvSpPr>
        <p:spPr>
          <a:xfrm>
            <a:off x="8460432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9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9"/>
          </p:cNvPr>
          <p:cNvSpPr/>
          <p:nvPr/>
        </p:nvSpPr>
        <p:spPr>
          <a:xfrm>
            <a:off x="5035786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9"/>
          </p:cNvPr>
          <p:cNvSpPr/>
          <p:nvPr/>
        </p:nvSpPr>
        <p:spPr>
          <a:xfrm>
            <a:off x="1859420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69" y="3573016"/>
            <a:ext cx="1874207" cy="114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98" y="4789441"/>
            <a:ext cx="2065350" cy="127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181" y="4449651"/>
            <a:ext cx="1425025" cy="97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56" y="4445168"/>
            <a:ext cx="1117950" cy="981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346892" y="2906232"/>
            <a:ext cx="2329564" cy="11672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862531" y="4108206"/>
            <a:ext cx="1093845" cy="197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4</a:t>
            </a:r>
            <a:r>
              <a:rPr lang="en-GB" sz="1800" b="1" dirty="0" smtClean="0"/>
              <a:t>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11769" r="24954" b="43684"/>
          <a:stretch/>
        </p:blipFill>
        <p:spPr>
          <a:xfrm>
            <a:off x="-36510" y="728700"/>
            <a:ext cx="9289030" cy="464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4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4</a:t>
            </a:r>
            <a:r>
              <a:rPr lang="en-GB" sz="1800" b="1" dirty="0" smtClean="0"/>
              <a:t> </a:t>
            </a:r>
            <a:r>
              <a:rPr lang="en-GB" sz="1800" b="1" dirty="0"/>
              <a:t>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60" t="10179" r="24954" b="5499"/>
          <a:stretch/>
        </p:blipFill>
        <p:spPr>
          <a:xfrm>
            <a:off x="1547664" y="764704"/>
            <a:ext cx="6480720" cy="60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188640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5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495" t="14319" r="25413" b="33178"/>
          <a:stretch/>
        </p:blipFill>
        <p:spPr>
          <a:xfrm>
            <a:off x="1612316" y="620688"/>
            <a:ext cx="6296053" cy="37101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5060" t="34179" r="25381" b="28043"/>
          <a:stretch/>
        </p:blipFill>
        <p:spPr>
          <a:xfrm>
            <a:off x="1691679" y="4221088"/>
            <a:ext cx="6216691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09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5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13360" r="25849" b="15045"/>
          <a:stretch/>
        </p:blipFill>
        <p:spPr>
          <a:xfrm>
            <a:off x="1547664" y="764704"/>
            <a:ext cx="7359352" cy="602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0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6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60" t="3814" r="24954" b="2316"/>
          <a:stretch/>
        </p:blipFill>
        <p:spPr>
          <a:xfrm>
            <a:off x="2483768" y="781127"/>
            <a:ext cx="5688632" cy="588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9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6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21315" r="24059" b="30955"/>
          <a:stretch/>
        </p:blipFill>
        <p:spPr>
          <a:xfrm>
            <a:off x="107504" y="1340768"/>
            <a:ext cx="9022602" cy="474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403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Calculation Policy Multiplication – Years 4-6</vt:lpstr>
      <vt:lpstr>PowerPoint Presentation</vt:lpstr>
      <vt:lpstr>The National Curriculum in England. ©Crown Copyright 2013 Year 4 objectives </vt:lpstr>
      <vt:lpstr>The National Curriculum in England. ©Crown Copyright 2013 Year 4 guidance </vt:lpstr>
      <vt:lpstr>The National Curriculum in England. ©Crown Copyright 2013 Year 5 objectives </vt:lpstr>
      <vt:lpstr>The National Curriculum in England. ©Crown Copyright 2013 Year 5 guidance </vt:lpstr>
      <vt:lpstr>The National Curriculum in England. ©Crown Copyright 2013 Year 6 objectives </vt:lpstr>
      <vt:lpstr>The National Curriculum in England. ©Crown Copyright 2013 Year 6 guidance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Keith Ellis</cp:lastModifiedBy>
  <cp:revision>205</cp:revision>
  <cp:lastPrinted>2014-01-24T10:40:47Z</cp:lastPrinted>
  <dcterms:created xsi:type="dcterms:W3CDTF">2014-01-20T11:53:21Z</dcterms:created>
  <dcterms:modified xsi:type="dcterms:W3CDTF">2014-07-06T13:44:59Z</dcterms:modified>
</cp:coreProperties>
</file>