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3" r:id="rId2"/>
    <p:sldId id="256" r:id="rId3"/>
    <p:sldId id="257" r:id="rId4"/>
    <p:sldId id="258" r:id="rId5"/>
    <p:sldId id="259" r:id="rId6"/>
    <p:sldId id="260" r:id="rId7"/>
    <p:sldId id="261" r:id="rId8"/>
    <p:sldId id="262" r:id="rId9"/>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p:scale>
          <a:sx n="81" d="100"/>
          <a:sy n="81"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t>06/07/2014</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t>06/07/2014</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06/07/2014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slide" Target="slide4.xml"/><Relationship Id="rId3" Type="http://schemas.openxmlformats.org/officeDocument/2006/relationships/hyperlink" Target="../Hyperlinks/Subtraction%20exchanging.pptx" TargetMode="External"/><Relationship Id="rId21" Type="http://schemas.openxmlformats.org/officeDocument/2006/relationships/slide" Target="slide7.xml"/><Relationship Id="rId7" Type="http://schemas.openxmlformats.org/officeDocument/2006/relationships/hyperlink" Target="../Hyperlinks/Subtraction%20models.pptx" TargetMode="External"/><Relationship Id="rId12" Type="http://schemas.openxmlformats.org/officeDocument/2006/relationships/hyperlink" Target="../Hyperlinks/difference%20and%20take%20away%20on%20a%20number%20line.ppt" TargetMode="External"/><Relationship Id="rId17" Type="http://schemas.openxmlformats.org/officeDocument/2006/relationships/slide" Target="slide3.xml"/><Relationship Id="rId25" Type="http://schemas.openxmlformats.org/officeDocument/2006/relationships/hyperlink" Target="https://www.ncetm.org.uk/resources/40534" TargetMode="External"/><Relationship Id="rId2" Type="http://schemas.openxmlformats.org/officeDocument/2006/relationships/hyperlink" Target="../Hyperlinks/Subtraction%20counters.pptx" TargetMode="External"/><Relationship Id="rId16" Type="http://schemas.openxmlformats.org/officeDocument/2006/relationships/image" Target="../media/image12.png"/><Relationship Id="rId20"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hyperlink" Target="https://www.ncetm.org.uk/resources/40532" TargetMode="External"/><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slide" Target="slide8.xml"/><Relationship Id="rId10" Type="http://schemas.openxmlformats.org/officeDocument/2006/relationships/image" Target="../media/image7.png"/><Relationship Id="rId19" Type="http://schemas.openxmlformats.org/officeDocument/2006/relationships/hyperlink" Target="Extra%20page%20sub123.docx" TargetMode="External"/><Relationship Id="rId4" Type="http://schemas.openxmlformats.org/officeDocument/2006/relationships/hyperlink" Target="../Hyperlinks/Bar%20model%20for%20subtraction.pptx" TargetMode="External"/><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Calculation Policy</a:t>
            </a:r>
            <a:br>
              <a:rPr lang="en-GB" dirty="0" smtClean="0"/>
            </a:br>
            <a:r>
              <a:rPr lang="en-GB" dirty="0" smtClean="0"/>
              <a:t>Subtraction – Years 1-3</a:t>
            </a:r>
            <a:endParaRPr lang="en-GB" dirty="0"/>
          </a:p>
        </p:txBody>
      </p:sp>
      <p:pic>
        <p:nvPicPr>
          <p:cNvPr id="3" name="Picture 3"/>
          <p:cNvPicPr>
            <a:picLocks noChangeAspect="1" noChangeArrowheads="1"/>
          </p:cNvPicPr>
          <p:nvPr/>
        </p:nvPicPr>
        <p:blipFill>
          <a:blip r:embed="rId3"/>
          <a:srcRect/>
          <a:stretch>
            <a:fillRect/>
          </a:stretch>
        </p:blipFill>
        <p:spPr bwMode="auto">
          <a:xfrm>
            <a:off x="3203848" y="4636656"/>
            <a:ext cx="2880321" cy="936104"/>
          </a:xfrm>
          <a:prstGeom prst="rect">
            <a:avLst/>
          </a:prstGeom>
          <a:noFill/>
          <a:ln w="9525">
            <a:noFill/>
            <a:miter lim="800000"/>
            <a:headEnd/>
            <a:tailEnd/>
          </a:ln>
          <a:effec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836712"/>
            <a:ext cx="329453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88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6679128"/>
              </p:ext>
            </p:extLst>
          </p:nvPr>
        </p:nvGraphicFramePr>
        <p:xfrm>
          <a:off x="107504" y="116632"/>
          <a:ext cx="8856984" cy="662940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a:t>
                      </a:r>
                      <a:r>
                        <a:rPr lang="en-GB" sz="1000" baseline="0" dirty="0" err="1" smtClean="0"/>
                        <a:t>Numicon</a:t>
                      </a:r>
                      <a:r>
                        <a:rPr lang="en-GB" sz="1000" baseline="0" dirty="0" smtClean="0"/>
                        <a:t>,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r>
                        <a:rPr lang="en-GB" sz="900" baseline="0" dirty="0" smtClean="0"/>
                        <a:t>The bar model should continue to be used, as well as images in the context of </a:t>
                      </a:r>
                      <a:r>
                        <a:rPr lang="en-GB" sz="900" b="1" baseline="0" dirty="0" smtClean="0"/>
                        <a:t>measures</a:t>
                      </a:r>
                      <a:r>
                        <a:rPr lang="en-GB" sz="900" baseline="0" dirty="0" smtClean="0"/>
                        <a:t>.</a:t>
                      </a:r>
                      <a:endParaRPr lang="en-GB" sz="900"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 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The bar model should continue to be used to help with problem solving (see Y1 and Y2).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a:t>
                      </a:r>
                      <a:r>
                        <a:rPr lang="en-GB" sz="900" baseline="0" dirty="0" smtClean="0">
                          <a:hlinkClick r:id="rId2" action="ppaction://hlinkpres?slideindex=1&amp;slidetitle="/>
                        </a:rPr>
                        <a:t>place value counters </a:t>
                      </a:r>
                      <a:r>
                        <a:rPr lang="en-GB" sz="900" baseline="0" dirty="0" smtClean="0"/>
                        <a:t>(</a:t>
                      </a:r>
                      <a:r>
                        <a:rPr lang="en-GB" sz="900" baseline="0" dirty="0" smtClean="0">
                          <a:hlinkClick r:id="rId3" action="ppaction://hlinkpres?slideindex=1&amp;slidetitle="/>
                        </a:rPr>
                        <a:t>or </a:t>
                      </a:r>
                      <a:r>
                        <a:rPr lang="en-GB" sz="900" baseline="0" dirty="0" err="1" smtClean="0">
                          <a:hlinkClick r:id="rId3" action="ppaction://hlinkpres?slideindex=1&amp;slidetitle="/>
                        </a:rPr>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tr>
            </a:tbl>
          </a:graphicData>
        </a:graphic>
      </p:graphicFrame>
      <p:pic>
        <p:nvPicPr>
          <p:cNvPr id="3" name="Picture 2">
            <a:hlinkClick r:id="rId4" action="ppaction://hlinkpres?slideindex=1&amp;slidetitle="/>
          </p:cNvPr>
          <p:cNvPicPr>
            <a:picLocks noChangeAspect="1"/>
          </p:cNvPicPr>
          <p:nvPr/>
        </p:nvPicPr>
        <p:blipFill rotWithShape="1">
          <a:blip r:embed="rId5"/>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r:embed="rId6"/>
          <a:srcRect l="36569" t="35774" r="39660" b="34956"/>
          <a:stretch/>
        </p:blipFill>
        <p:spPr>
          <a:xfrm>
            <a:off x="611560" y="1772816"/>
            <a:ext cx="936104" cy="648072"/>
          </a:xfrm>
          <a:prstGeom prst="rect">
            <a:avLst/>
          </a:prstGeom>
        </p:spPr>
      </p:pic>
      <p:pic>
        <p:nvPicPr>
          <p:cNvPr id="5" name="Picture 4">
            <a:hlinkClick r:id="rId7" action="ppaction://hlinkpres?slideindex=1&amp;slidetitle="/>
          </p:cNvPr>
          <p:cNvPicPr>
            <a:picLocks noChangeAspect="1"/>
          </p:cNvPicPr>
          <p:nvPr/>
        </p:nvPicPr>
        <p:blipFill rotWithShape="1">
          <a:blip r:embed="rId8"/>
          <a:srcRect l="22437" t="31042" r="19943" b="33483"/>
          <a:stretch/>
        </p:blipFill>
        <p:spPr>
          <a:xfrm>
            <a:off x="323528" y="3356992"/>
            <a:ext cx="2080231" cy="720080"/>
          </a:xfrm>
          <a:prstGeom prst="rect">
            <a:avLst/>
          </a:prstGeom>
        </p:spPr>
      </p:pic>
      <p:pic>
        <p:nvPicPr>
          <p:cNvPr id="8" name="Picture 7"/>
          <p:cNvPicPr>
            <a:picLocks noChangeAspect="1"/>
          </p:cNvPicPr>
          <p:nvPr/>
        </p:nvPicPr>
        <p:blipFill rotWithShape="1">
          <a:blip r:embed="rId9"/>
          <a:srcRect l="8614" t="38918" r="19024" b="30438"/>
          <a:stretch/>
        </p:blipFill>
        <p:spPr>
          <a:xfrm>
            <a:off x="251520" y="2420888"/>
            <a:ext cx="2577802" cy="613762"/>
          </a:xfrm>
          <a:prstGeom prst="rect">
            <a:avLst/>
          </a:prstGeom>
        </p:spPr>
      </p:pic>
      <p:pic>
        <p:nvPicPr>
          <p:cNvPr id="9" name="Picture 8"/>
          <p:cNvPicPr>
            <a:picLocks noChangeAspect="1"/>
          </p:cNvPicPr>
          <p:nvPr/>
        </p:nvPicPr>
        <p:blipFill rotWithShape="1">
          <a:blip r:embed="rId10"/>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r:embed="rId11"/>
          <a:srcRect l="14293" t="47542" r="14247" b="28490"/>
          <a:stretch/>
        </p:blipFill>
        <p:spPr>
          <a:xfrm>
            <a:off x="3491880" y="1124744"/>
            <a:ext cx="2592288" cy="515977"/>
          </a:xfrm>
          <a:prstGeom prst="rect">
            <a:avLst/>
          </a:prstGeom>
        </p:spPr>
      </p:pic>
      <p:pic>
        <p:nvPicPr>
          <p:cNvPr id="12" name="Picture 11">
            <a:hlinkClick r:id="rId12" action="ppaction://hlinkpres?slideindex=1&amp;slidetitle="/>
          </p:cNvPr>
          <p:cNvPicPr>
            <a:picLocks noChangeAspect="1"/>
          </p:cNvPicPr>
          <p:nvPr/>
        </p:nvPicPr>
        <p:blipFill rotWithShape="1">
          <a:blip r:embed="rId13"/>
          <a:srcRect l="14286" t="28837" r="20409" b="37377"/>
          <a:stretch/>
        </p:blipFill>
        <p:spPr>
          <a:xfrm>
            <a:off x="3275856" y="2996952"/>
            <a:ext cx="2723212" cy="792088"/>
          </a:xfrm>
          <a:prstGeom prst="rect">
            <a:avLst/>
          </a:prstGeom>
        </p:spPr>
      </p:pic>
      <p:pic>
        <p:nvPicPr>
          <p:cNvPr id="13" name="Picture 12"/>
          <p:cNvPicPr>
            <a:picLocks noChangeAspect="1"/>
          </p:cNvPicPr>
          <p:nvPr/>
        </p:nvPicPr>
        <p:blipFill rotWithShape="1">
          <a:blip r:embed="rId14"/>
          <a:srcRect l="14697" t="4878" r="18445" b="14982"/>
          <a:stretch/>
        </p:blipFill>
        <p:spPr>
          <a:xfrm>
            <a:off x="3491881" y="4866030"/>
            <a:ext cx="2592288" cy="1746977"/>
          </a:xfrm>
          <a:prstGeom prst="rect">
            <a:avLst/>
          </a:prstGeom>
        </p:spPr>
      </p:pic>
      <p:pic>
        <p:nvPicPr>
          <p:cNvPr id="7" name="Picture 6"/>
          <p:cNvPicPr>
            <a:picLocks noChangeAspect="1"/>
          </p:cNvPicPr>
          <p:nvPr/>
        </p:nvPicPr>
        <p:blipFill rotWithShape="1">
          <a:blip r:embed="rId15"/>
          <a:srcRect l="16637" t="10040" r="18666" b="17629"/>
          <a:stretch/>
        </p:blipFill>
        <p:spPr>
          <a:xfrm>
            <a:off x="6444208" y="2636912"/>
            <a:ext cx="2019498" cy="1269398"/>
          </a:xfrm>
          <a:prstGeom prst="rect">
            <a:avLst/>
          </a:prstGeom>
        </p:spPr>
      </p:pic>
      <p:pic>
        <p:nvPicPr>
          <p:cNvPr id="6" name="Picture 5"/>
          <p:cNvPicPr>
            <a:picLocks noChangeAspect="1"/>
          </p:cNvPicPr>
          <p:nvPr/>
        </p:nvPicPr>
        <p:blipFill rotWithShape="1">
          <a:blip r:embed="rId16"/>
          <a:srcRect l="15560" t="10456" r="18743" b="15652"/>
          <a:stretch/>
        </p:blipFill>
        <p:spPr>
          <a:xfrm>
            <a:off x="6429137" y="4293096"/>
            <a:ext cx="2049716" cy="1296144"/>
          </a:xfrm>
          <a:prstGeom prst="rect">
            <a:avLst/>
          </a:prstGeom>
        </p:spPr>
      </p:pic>
      <p:sp>
        <p:nvSpPr>
          <p:cNvPr id="11" name="Pentagon 10">
            <a:hlinkClick r:id="rId17"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rId18"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19"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20" action="ppaction://hlinksldjump"/>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rId21" action="ppaction://hlinksldjump"/>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rId22" action="ppaction://hlinksldjump"/>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rId23" action="ppaction://hlinksldjump"/>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19"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24"/>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3" name="Pentagon 22">
            <a:hlinkClick r:id="rId19" action="ppaction://hlinkfile"/>
          </p:cNvPr>
          <p:cNvSpPr/>
          <p:nvPr/>
        </p:nvSpPr>
        <p:spPr>
          <a:xfrm>
            <a:off x="8481339"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4" name="Pentagon 23">
            <a:hlinkClick r:id="rId25"/>
          </p:cNvPr>
          <p:cNvSpPr/>
          <p:nvPr/>
        </p:nvSpPr>
        <p:spPr>
          <a:xfrm>
            <a:off x="507605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5" name="Pentagon 24">
            <a:hlinkClick r:id="rId25"/>
          </p:cNvPr>
          <p:cNvSpPr/>
          <p:nvPr/>
        </p:nvSpPr>
        <p:spPr>
          <a:xfrm>
            <a:off x="1887201"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objectives</a:t>
            </a:r>
            <a:r>
              <a:rPr lang="en-GB" sz="1600" dirty="0"/>
              <a:t/>
            </a:r>
            <a:br>
              <a:rPr lang="en-GB" sz="1600" dirty="0"/>
            </a:br>
            <a:endParaRPr lang="en-GB" sz="1600" dirty="0"/>
          </a:p>
        </p:txBody>
      </p:sp>
      <p:pic>
        <p:nvPicPr>
          <p:cNvPr id="7" name="Content Placeholder 6"/>
          <p:cNvPicPr>
            <a:picLocks noGrp="1" noChangeAspect="1"/>
          </p:cNvPicPr>
          <p:nvPr>
            <p:ph idx="1"/>
          </p:nvPr>
        </p:nvPicPr>
        <p:blipFill rotWithShape="1">
          <a:blip r:embed="rId2"/>
          <a:srcRect l="24059" t="22906" r="24059" b="41889"/>
          <a:stretch/>
        </p:blipFill>
        <p:spPr>
          <a:xfrm>
            <a:off x="323528" y="980728"/>
            <a:ext cx="8682264" cy="3312368"/>
          </a:xfrm>
          <a:prstGeom prst="rect">
            <a:avLst/>
          </a:prstGeom>
        </p:spPr>
      </p:pic>
      <p:sp>
        <p:nvSpPr>
          <p:cNvPr id="5" name="Left Arrow 4">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1 g</a:t>
            </a:r>
            <a:r>
              <a:rPr lang="en-GB" sz="1800" b="1" dirty="0" smtClean="0"/>
              <a:t>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6"/>
          <p:cNvPicPr>
            <a:picLocks noGrp="1" noChangeAspect="1"/>
          </p:cNvPicPr>
          <p:nvPr>
            <p:ph idx="1"/>
          </p:nvPr>
        </p:nvPicPr>
        <p:blipFill rotWithShape="1">
          <a:blip r:embed="rId3"/>
          <a:srcRect l="25267" t="57884" r="26033" b="6683"/>
          <a:stretch/>
        </p:blipFill>
        <p:spPr>
          <a:xfrm>
            <a:off x="179512" y="873018"/>
            <a:ext cx="8712968" cy="3564094"/>
          </a:xfrm>
          <a:prstGeom prst="rect">
            <a:avLst/>
          </a:prstGeom>
        </p:spPr>
      </p:pic>
    </p:spTree>
    <p:extLst>
      <p:ext uri="{BB962C8B-B14F-4D97-AF65-F5344CB8AC3E}">
        <p14:creationId xmlns:p14="http://schemas.microsoft.com/office/powerpoint/2010/main" val="371380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12288" r="25500" b="20791"/>
          <a:stretch/>
        </p:blipFill>
        <p:spPr>
          <a:xfrm>
            <a:off x="1043608" y="764704"/>
            <a:ext cx="7649594" cy="5770746"/>
          </a:xfrm>
          <a:prstGeom prst="rect">
            <a:avLst/>
          </a:prstGeom>
        </p:spPr>
      </p:pic>
      <p:sp>
        <p:nvSpPr>
          <p:cNvPr id="4" name="Left Arrow 3">
            <a:hlinkClick r:id="rId3" action="ppaction://hlinksldjump"/>
          </p:cNvPr>
          <p:cNvSpPr/>
          <p:nvPr/>
        </p:nvSpPr>
        <p:spPr>
          <a:xfrm>
            <a:off x="107504"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6298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2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5500" b="39466"/>
          <a:stretch/>
        </p:blipFill>
        <p:spPr>
          <a:xfrm>
            <a:off x="101965" y="1081792"/>
            <a:ext cx="8934531" cy="4075400"/>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90591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a:t>
            </a:r>
            <a:r>
              <a:rPr lang="en-GB" sz="1800" b="1" dirty="0"/>
              <a:t>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7620" r="24625" b="47248"/>
          <a:stretch/>
        </p:blipFill>
        <p:spPr>
          <a:xfrm>
            <a:off x="179512" y="764704"/>
            <a:ext cx="8928992" cy="446449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6967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 ©Crown Copyright 2013</a:t>
            </a:r>
            <a:br>
              <a:rPr lang="en-GB" sz="1600" dirty="0" smtClean="0"/>
            </a:br>
            <a:r>
              <a:rPr lang="en-GB" sz="1800" b="1" dirty="0"/>
              <a:t>Year </a:t>
            </a:r>
            <a:r>
              <a:rPr lang="en-GB" sz="1800" b="1" dirty="0" smtClean="0"/>
              <a:t>3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52752" r="25500" b="22347"/>
          <a:stretch/>
        </p:blipFill>
        <p:spPr>
          <a:xfrm>
            <a:off x="107504" y="2208795"/>
            <a:ext cx="8964488" cy="251634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06131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568</Words>
  <Application>Microsoft Office PowerPoint</Application>
  <PresentationFormat>On-screen Show (4:3)</PresentationFormat>
  <Paragraphs>115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Calculation Policy Subtraction – Years 1-3</vt:lpstr>
      <vt:lpstr>PowerPoint Presentation</vt:lpstr>
      <vt:lpstr>The National Curriculum in England. ©Crown Copyright 2013 Year 1 objectives </vt:lpstr>
      <vt:lpstr>The National Curriculum in England. ©Crown Copyright 2013 Year 1 guidance </vt:lpstr>
      <vt:lpstr>The National Curriculum in England. ©Crown Copyright 2013 Year 2 objectives </vt:lpstr>
      <vt:lpstr>The National Curriculum in England. ©Crown Copyright 2013 Year 2 guidance </vt:lpstr>
      <vt:lpstr>The National Curriculum in England. ©Crown Copyright 2013 Year 3 objectives </vt:lpstr>
      <vt:lpstr>The National Curriculum in England. ©Crown Copyright 2013 Year 3 guidance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Keith Ellis</cp:lastModifiedBy>
  <cp:revision>184</cp:revision>
  <cp:lastPrinted>2014-01-24T10:40:47Z</cp:lastPrinted>
  <dcterms:created xsi:type="dcterms:W3CDTF">2014-01-20T11:53:21Z</dcterms:created>
  <dcterms:modified xsi:type="dcterms:W3CDTF">2014-07-06T13:35:55Z</dcterms:modified>
</cp:coreProperties>
</file>