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29" autoAdjust="0"/>
    <p:restoredTop sz="63858" autoAdjust="0"/>
  </p:normalViewPr>
  <p:slideViewPr>
    <p:cSldViewPr>
      <p:cViewPr varScale="1">
        <p:scale>
          <a:sx n="73" d="100"/>
          <a:sy n="73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06/07/2014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06/07/2014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hyperlink" Target="https://www.ncetm.org.uk/resources/40532" TargetMode="External"/><Relationship Id="rId3" Type="http://schemas.openxmlformats.org/officeDocument/2006/relationships/image" Target="../media/image4.png"/><Relationship Id="rId7" Type="http://schemas.openxmlformats.org/officeDocument/2006/relationships/slide" Target="slide5.xml"/><Relationship Id="rId12" Type="http://schemas.openxmlformats.org/officeDocument/2006/relationships/hyperlink" Target="Hyperlinked%20files/Extra%20page%20sub456.docx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image" Target="../media/image6.png"/><Relationship Id="rId10" Type="http://schemas.openxmlformats.org/officeDocument/2006/relationships/slide" Target="slide6.xml"/><Relationship Id="rId4" Type="http://schemas.openxmlformats.org/officeDocument/2006/relationships/image" Target="../media/image5.png"/><Relationship Id="rId9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Subtraction – Years 4-6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836712"/>
            <a:ext cx="329453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861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157902"/>
              </p:ext>
            </p:extLst>
          </p:nvPr>
        </p:nvGraphicFramePr>
        <p:xfrm>
          <a:off x="107504" y="116632"/>
          <a:ext cx="8856984" cy="65527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9079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5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6</a:t>
                      </a:r>
                      <a:endParaRPr lang="en-GB" b="1" dirty="0"/>
                    </a:p>
                  </a:txBody>
                  <a:tcPr/>
                </a:tc>
              </a:tr>
              <a:tr h="6161938"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Missing number/digit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456 + □ = 710;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1□7 + 6□ = 200;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+ 99 + □ = 340;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 – 90 – 80 = □;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225 - □ = 150;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– 25 = 67;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3450 – 1000 = □; □ - 2000 = 900</a:t>
                      </a: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4-digits)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Expanded</a:t>
                      </a:r>
                      <a:r>
                        <a:rPr lang="en-GB" sz="1000" baseline="0" dirty="0" smtClean="0"/>
                        <a:t> column subtraction with decomposition, modelled with place value counters, progressing to calculations with 4-digit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If understanding of the expanded method is secure, children will move on to the formal method of decomposition, which again can be initially modelled with place value counters.</a:t>
                      </a:r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Missing number/digit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6.45 = 6 + 0.4 + □; 119 - □ = 86;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1 000 000 -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□ = 999 000; 600 000 + □ + 1000 = 671 000; 12 462 – 2 300 = □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 (progressing to more than 4-digits)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baseline="0" dirty="0" smtClean="0"/>
                        <a:t>When understanding of the expanded method is secure, children will move on to the formal method of decomposition, which can be initially modelled with place value counters.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r>
                        <a:rPr lang="en-GB" sz="1000" dirty="0" smtClean="0"/>
                        <a:t>Progress</a:t>
                      </a:r>
                      <a:r>
                        <a:rPr lang="en-GB" sz="1000" baseline="0" dirty="0" smtClean="0"/>
                        <a:t> to calculating with decimals, including those with different numbers of decimal places.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number/digit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problems: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□ and # each stand for a different number.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= 34.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+ # = □ + □ + #.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 value of □?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if # = 28? What if # = 21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10 000 000 = 9 000 100 + □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en-GB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2 x 3 = □; (7 – 2) x 3 = □; (□ - 2) x 3 = 15</a:t>
                      </a:r>
                      <a:endParaRPr lang="en-GB" sz="10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Mental methods</a:t>
                      </a:r>
                      <a:r>
                        <a:rPr lang="en-GB" sz="1000" b="1" u="none" baseline="0" dirty="0" smtClean="0"/>
                        <a:t> </a:t>
                      </a:r>
                      <a:r>
                        <a:rPr lang="en-GB" sz="1000" baseline="0" dirty="0" smtClean="0"/>
                        <a:t>should continue to develop, supported by a range of models and images, including the number line. The bar model should continue to be used to help with problem solving.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baseline="0" dirty="0" smtClean="0"/>
                        <a:t>Written methods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As year 5, progressing to larger numbers, aiming for both conceptual understanding and procedural fluency with decomposition to be secured.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Teachers may also choose to introduce children to other efficient written layouts which help develop conceptual understanding. For example: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r>
                        <a:rPr lang="en-GB" sz="1000" baseline="0" dirty="0" smtClean="0"/>
                        <a:t>Continue calculating with decimals, including those with different numbers of decimal places.</a:t>
                      </a:r>
                      <a:endParaRPr lang="en-GB" sz="100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13766" t="10494" r="37070" b="19549"/>
          <a:stretch/>
        </p:blipFill>
        <p:spPr>
          <a:xfrm>
            <a:off x="184508" y="4869160"/>
            <a:ext cx="2083236" cy="16665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l="12986" t="8967" r="19935" b="21036"/>
          <a:stretch/>
        </p:blipFill>
        <p:spPr>
          <a:xfrm>
            <a:off x="251520" y="2484240"/>
            <a:ext cx="2592288" cy="152082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2838" t="9641" r="16554" b="19574"/>
          <a:stretch/>
        </p:blipFill>
        <p:spPr>
          <a:xfrm>
            <a:off x="2987824" y="2556000"/>
            <a:ext cx="3081942" cy="17370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39464" t="17096" r="38337" b="12711"/>
          <a:stretch/>
        </p:blipFill>
        <p:spPr>
          <a:xfrm>
            <a:off x="6966267" y="3501008"/>
            <a:ext cx="972108" cy="1728192"/>
          </a:xfrm>
          <a:prstGeom prst="rect">
            <a:avLst/>
          </a:prstGeom>
        </p:spPr>
      </p:pic>
      <p:sp>
        <p:nvSpPr>
          <p:cNvPr id="7" name="Pentagon 6">
            <a:hlinkClick r:id="rId6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8" name="Pentagon 7">
            <a:hlinkClick r:id="rId7" action="ppaction://hlinksldjump"/>
          </p:cNvPr>
          <p:cNvSpPr/>
          <p:nvPr/>
        </p:nvSpPr>
        <p:spPr>
          <a:xfrm>
            <a:off x="298782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9" name="Pentagon 8">
            <a:hlinkClick r:id="rId8" action="ppaction://hlinksldjump"/>
          </p:cNvPr>
          <p:cNvSpPr/>
          <p:nvPr/>
        </p:nvSpPr>
        <p:spPr>
          <a:xfrm>
            <a:off x="6228184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0" name="Pentagon 9">
            <a:hlinkClick r:id="rId9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1" name="Pentagon 10">
            <a:hlinkClick r:id="rId10" action="ppaction://hlinksldjump"/>
          </p:cNvPr>
          <p:cNvSpPr/>
          <p:nvPr/>
        </p:nvSpPr>
        <p:spPr>
          <a:xfrm>
            <a:off x="356388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2" name="Pentagon 11">
            <a:hlinkClick r:id="rId11" action="ppaction://hlinksldjump"/>
          </p:cNvPr>
          <p:cNvSpPr/>
          <p:nvPr/>
        </p:nvSpPr>
        <p:spPr>
          <a:xfrm>
            <a:off x="6750243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3" name="Pentagon 12">
            <a:hlinkClick r:id="rId12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12" action="ppaction://hlinkfile"/>
          </p:cNvPr>
          <p:cNvSpPr/>
          <p:nvPr/>
        </p:nvSpPr>
        <p:spPr>
          <a:xfrm>
            <a:off x="562038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12" action="ppaction://hlinkfile"/>
          </p:cNvPr>
          <p:cNvSpPr/>
          <p:nvPr/>
        </p:nvSpPr>
        <p:spPr>
          <a:xfrm>
            <a:off x="8460432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13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13"/>
          </p:cNvPr>
          <p:cNvSpPr/>
          <p:nvPr/>
        </p:nvSpPr>
        <p:spPr>
          <a:xfrm>
            <a:off x="5035786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13"/>
          </p:cNvPr>
          <p:cNvSpPr/>
          <p:nvPr/>
        </p:nvSpPr>
        <p:spPr>
          <a:xfrm>
            <a:off x="1859420" y="196407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1506" r="25500" b="48325"/>
          <a:stretch/>
        </p:blipFill>
        <p:spPr>
          <a:xfrm>
            <a:off x="179512" y="1052736"/>
            <a:ext cx="8892988" cy="3024336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41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4</a:t>
            </a:r>
            <a:r>
              <a:rPr lang="en-GB" sz="1800" b="1" dirty="0" smtClean="0"/>
              <a:t> </a:t>
            </a:r>
            <a:r>
              <a:rPr lang="en-GB" sz="1800" b="1" dirty="0"/>
              <a:t>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625" t="51878" r="25500" b="33241"/>
          <a:stretch/>
        </p:blipFill>
        <p:spPr>
          <a:xfrm>
            <a:off x="323528" y="1484784"/>
            <a:ext cx="858504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0070" r="24625" b="43513"/>
          <a:stretch/>
        </p:blipFill>
        <p:spPr>
          <a:xfrm>
            <a:off x="539552" y="881407"/>
            <a:ext cx="7920880" cy="3195665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0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5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56870" r="24625" b="20790"/>
          <a:stretch/>
        </p:blipFill>
        <p:spPr>
          <a:xfrm>
            <a:off x="282374" y="1556792"/>
            <a:ext cx="8538098" cy="2113095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0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50" r="24625" b="8341"/>
          <a:stretch/>
        </p:blipFill>
        <p:spPr>
          <a:xfrm>
            <a:off x="1907704" y="775099"/>
            <a:ext cx="5904656" cy="5894261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39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6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751" t="16957" r="25500" b="34797"/>
          <a:stretch/>
        </p:blipFill>
        <p:spPr>
          <a:xfrm>
            <a:off x="121441" y="1196753"/>
            <a:ext cx="8966155" cy="479225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0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546</Words>
  <Application>Microsoft Office PowerPoint</Application>
  <PresentationFormat>On-screen Show (4:3)</PresentationFormat>
  <Paragraphs>105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Calculation Policy Subtraction – Years 4-6</vt:lpstr>
      <vt:lpstr>PowerPoint Presentation</vt:lpstr>
      <vt:lpstr>The National Curriculum in England. ©Crown Copyright 2013 Year 4 objectives </vt:lpstr>
      <vt:lpstr>The National Curriculum in England. ©Crown Copyright 2013 Year 4 guidance </vt:lpstr>
      <vt:lpstr>The National Curriculum in England. ©Crown Copyright 2013 Year 5 objectives </vt:lpstr>
      <vt:lpstr>The National Curriculum in England. ©Crown Copyright 2013 Year 5 guidance </vt:lpstr>
      <vt:lpstr>The National Curriculum in England. ©Crown Copyright 2013 Year 6 objectives </vt:lpstr>
      <vt:lpstr>The National Curriculum in England. ©Crown Copyright 2013 Year 6 guidance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Keith Ellis</cp:lastModifiedBy>
  <cp:revision>189</cp:revision>
  <cp:lastPrinted>2014-01-24T10:40:47Z</cp:lastPrinted>
  <dcterms:created xsi:type="dcterms:W3CDTF">2014-01-20T11:53:21Z</dcterms:created>
  <dcterms:modified xsi:type="dcterms:W3CDTF">2014-07-06T13:36:07Z</dcterms:modified>
</cp:coreProperties>
</file>