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264" autoAdjust="0"/>
  </p:normalViewPr>
  <p:slideViewPr>
    <p:cSldViewPr>
      <p:cViewPr varScale="1">
        <p:scale>
          <a:sx n="42" d="100"/>
          <a:sy n="42" d="100"/>
        </p:scale>
        <p:origin x="21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BF1C9-C0F8-4DC0-930A-00775038D836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C8C1C-130B-44C8-A2A8-3F479F7A42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42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C8C1C-130B-44C8-A2A8-3F479F7A42E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9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GB" sz="1100" dirty="0" smtClean="0">
              <a:ea typeface="ＭＳ Ｐゴシック" pitchFamily="-84" charset="-128"/>
            </a:endParaRPr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61C3C4-98BE-40A0-83E7-C4E7415F9C51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14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5CAD70-E546-4D81-BF6B-549B32611553}" type="slidenum">
              <a:rPr lang="en-GB"/>
              <a:pPr/>
              <a:t>1</a:t>
            </a:fld>
            <a:endParaRPr lang="en-GB"/>
          </a:p>
        </p:txBody>
      </p:sp>
      <p:sp>
        <p:nvSpPr>
          <p:cNvPr id="76803" name="Title 1"/>
          <p:cNvSpPr>
            <a:spLocks/>
          </p:cNvSpPr>
          <p:nvPr/>
        </p:nvSpPr>
        <p:spPr bwMode="auto">
          <a:xfrm>
            <a:off x="971550" y="2852738"/>
            <a:ext cx="7056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7200" b="1">
                <a:solidFill>
                  <a:srgbClr val="00628C"/>
                </a:solidFill>
              </a:rPr>
              <a:t>Subtraction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438400" y="479280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 smtClean="0"/>
              <a:t>Slides from </a:t>
            </a:r>
            <a:r>
              <a:rPr lang="en-GB" dirty="0"/>
              <a:t>the NCETM – PD Lead Support Programme 2013. Crown Copyright.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3057525" y="2205038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12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5832475" cy="638175"/>
          </a:xfrm>
        </p:spPr>
        <p:txBody>
          <a:bodyPr/>
          <a:lstStyle/>
          <a:p>
            <a:r>
              <a:rPr lang="en-GB" sz="3200" smtClean="0">
                <a:ea typeface="ＭＳ Ｐゴシック" pitchFamily="-84" charset="-128"/>
              </a:rPr>
              <a:t>Models for subtraction</a:t>
            </a:r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34925" y="1052513"/>
            <a:ext cx="768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>
                <a:ea typeface="ヒラギノ角ゴ Pro W3" pitchFamily="-84" charset="-128"/>
              </a:rPr>
              <a:t>Removing items from a set (reduction or take-away)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1582738" y="1916113"/>
            <a:ext cx="195262" cy="195262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1193800" y="2597150"/>
            <a:ext cx="195263" cy="195263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1195388" y="2208213"/>
            <a:ext cx="195262" cy="195262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48" name="Oval 8"/>
          <p:cNvSpPr>
            <a:spLocks noChangeArrowheads="1"/>
          </p:cNvSpPr>
          <p:nvPr/>
        </p:nvSpPr>
        <p:spPr bwMode="auto">
          <a:xfrm>
            <a:off x="1778000" y="2597150"/>
            <a:ext cx="195263" cy="195263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49" name="Oval 9"/>
          <p:cNvSpPr>
            <a:spLocks noChangeArrowheads="1"/>
          </p:cNvSpPr>
          <p:nvPr/>
        </p:nvSpPr>
        <p:spPr bwMode="auto">
          <a:xfrm>
            <a:off x="2070100" y="2111375"/>
            <a:ext cx="195263" cy="195263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0" name="Oval 10"/>
          <p:cNvSpPr>
            <a:spLocks noChangeArrowheads="1"/>
          </p:cNvSpPr>
          <p:nvPr/>
        </p:nvSpPr>
        <p:spPr bwMode="auto">
          <a:xfrm>
            <a:off x="825500" y="1992313"/>
            <a:ext cx="195263" cy="195262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1" name="Oval 11"/>
          <p:cNvSpPr>
            <a:spLocks noChangeArrowheads="1"/>
          </p:cNvSpPr>
          <p:nvPr/>
        </p:nvSpPr>
        <p:spPr bwMode="auto">
          <a:xfrm>
            <a:off x="1703388" y="2187575"/>
            <a:ext cx="195262" cy="195263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2" name="Oval 12"/>
          <p:cNvSpPr>
            <a:spLocks noChangeArrowheads="1"/>
          </p:cNvSpPr>
          <p:nvPr/>
        </p:nvSpPr>
        <p:spPr bwMode="auto">
          <a:xfrm>
            <a:off x="1897063" y="1700213"/>
            <a:ext cx="195262" cy="195262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3" name="Oval 13"/>
          <p:cNvSpPr>
            <a:spLocks noChangeArrowheads="1"/>
          </p:cNvSpPr>
          <p:nvPr/>
        </p:nvSpPr>
        <p:spPr bwMode="auto">
          <a:xfrm>
            <a:off x="2286000" y="2479675"/>
            <a:ext cx="195263" cy="195263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4" name="Oval 14"/>
          <p:cNvSpPr>
            <a:spLocks noChangeArrowheads="1"/>
          </p:cNvSpPr>
          <p:nvPr/>
        </p:nvSpPr>
        <p:spPr bwMode="auto">
          <a:xfrm>
            <a:off x="1603375" y="2868613"/>
            <a:ext cx="195263" cy="195262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5" name="Oval 15"/>
          <p:cNvSpPr>
            <a:spLocks noChangeArrowheads="1"/>
          </p:cNvSpPr>
          <p:nvPr/>
        </p:nvSpPr>
        <p:spPr bwMode="auto">
          <a:xfrm>
            <a:off x="1311275" y="1700213"/>
            <a:ext cx="195263" cy="195262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6" name="Oval 16"/>
          <p:cNvSpPr>
            <a:spLocks noChangeArrowheads="1"/>
          </p:cNvSpPr>
          <p:nvPr/>
        </p:nvSpPr>
        <p:spPr bwMode="auto">
          <a:xfrm>
            <a:off x="922338" y="2479675"/>
            <a:ext cx="195262" cy="195263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57" name="Line 17"/>
          <p:cNvSpPr>
            <a:spLocks noChangeShapeType="1"/>
          </p:cNvSpPr>
          <p:nvPr/>
        </p:nvSpPr>
        <p:spPr bwMode="auto">
          <a:xfrm>
            <a:off x="1257300" y="1628775"/>
            <a:ext cx="2889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>
            <a:off x="754063" y="1916113"/>
            <a:ext cx="2889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9459" name="Line 19"/>
          <p:cNvSpPr>
            <a:spLocks noChangeShapeType="1"/>
          </p:cNvSpPr>
          <p:nvPr/>
        </p:nvSpPr>
        <p:spPr bwMode="auto">
          <a:xfrm>
            <a:off x="1546225" y="1844675"/>
            <a:ext cx="2889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9460" name="Line 20"/>
          <p:cNvSpPr>
            <a:spLocks noChangeShapeType="1"/>
          </p:cNvSpPr>
          <p:nvPr/>
        </p:nvSpPr>
        <p:spPr bwMode="auto">
          <a:xfrm>
            <a:off x="1833563" y="1628775"/>
            <a:ext cx="2889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>
            <a:off x="1185863" y="2205038"/>
            <a:ext cx="2889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9462" name="Text Box 22"/>
          <p:cNvSpPr txBox="1">
            <a:spLocks noChangeArrowheads="1"/>
          </p:cNvSpPr>
          <p:nvPr/>
        </p:nvSpPr>
        <p:spPr bwMode="auto">
          <a:xfrm>
            <a:off x="3562350" y="22050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- 1</a:t>
            </a:r>
          </a:p>
        </p:txBody>
      </p:sp>
      <p:sp>
        <p:nvSpPr>
          <p:cNvPr id="189463" name="Text Box 23"/>
          <p:cNvSpPr txBox="1">
            <a:spLocks noChangeArrowheads="1"/>
          </p:cNvSpPr>
          <p:nvPr/>
        </p:nvSpPr>
        <p:spPr bwMode="auto">
          <a:xfrm>
            <a:off x="3562350" y="2205038"/>
            <a:ext cx="576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- 2</a:t>
            </a:r>
          </a:p>
        </p:txBody>
      </p:sp>
      <p:sp>
        <p:nvSpPr>
          <p:cNvPr id="189464" name="Text Box 24"/>
          <p:cNvSpPr txBox="1">
            <a:spLocks noChangeArrowheads="1"/>
          </p:cNvSpPr>
          <p:nvPr/>
        </p:nvSpPr>
        <p:spPr bwMode="auto">
          <a:xfrm>
            <a:off x="3562350" y="2205038"/>
            <a:ext cx="576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- 3</a:t>
            </a:r>
          </a:p>
        </p:txBody>
      </p:sp>
      <p:sp>
        <p:nvSpPr>
          <p:cNvPr id="189465" name="Text Box 25"/>
          <p:cNvSpPr txBox="1">
            <a:spLocks noChangeArrowheads="1"/>
          </p:cNvSpPr>
          <p:nvPr/>
        </p:nvSpPr>
        <p:spPr bwMode="auto">
          <a:xfrm>
            <a:off x="3562350" y="2205038"/>
            <a:ext cx="576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- 4</a:t>
            </a:r>
          </a:p>
        </p:txBody>
      </p:sp>
      <p:sp>
        <p:nvSpPr>
          <p:cNvPr id="189466" name="Text Box 26"/>
          <p:cNvSpPr txBox="1">
            <a:spLocks noChangeArrowheads="1"/>
          </p:cNvSpPr>
          <p:nvPr/>
        </p:nvSpPr>
        <p:spPr bwMode="auto">
          <a:xfrm>
            <a:off x="3562350" y="2205038"/>
            <a:ext cx="576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- 5</a:t>
            </a:r>
          </a:p>
        </p:txBody>
      </p:sp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4065588" y="220503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=</a:t>
            </a:r>
          </a:p>
        </p:txBody>
      </p:sp>
      <p:sp>
        <p:nvSpPr>
          <p:cNvPr id="189468" name="Oval 28"/>
          <p:cNvSpPr>
            <a:spLocks noChangeArrowheads="1"/>
          </p:cNvSpPr>
          <p:nvPr/>
        </p:nvSpPr>
        <p:spPr bwMode="auto">
          <a:xfrm>
            <a:off x="1193800" y="2601913"/>
            <a:ext cx="195263" cy="1952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69" name="Oval 29"/>
          <p:cNvSpPr>
            <a:spLocks noChangeArrowheads="1"/>
          </p:cNvSpPr>
          <p:nvPr/>
        </p:nvSpPr>
        <p:spPr bwMode="auto">
          <a:xfrm>
            <a:off x="1778000" y="2601913"/>
            <a:ext cx="195263" cy="1952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70" name="Oval 30"/>
          <p:cNvSpPr>
            <a:spLocks noChangeArrowheads="1"/>
          </p:cNvSpPr>
          <p:nvPr/>
        </p:nvSpPr>
        <p:spPr bwMode="auto">
          <a:xfrm>
            <a:off x="2070100" y="2116138"/>
            <a:ext cx="195263" cy="1952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71" name="Oval 31"/>
          <p:cNvSpPr>
            <a:spLocks noChangeArrowheads="1"/>
          </p:cNvSpPr>
          <p:nvPr/>
        </p:nvSpPr>
        <p:spPr bwMode="auto">
          <a:xfrm>
            <a:off x="1703388" y="2192338"/>
            <a:ext cx="195262" cy="1952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72" name="Oval 32"/>
          <p:cNvSpPr>
            <a:spLocks noChangeArrowheads="1"/>
          </p:cNvSpPr>
          <p:nvPr/>
        </p:nvSpPr>
        <p:spPr bwMode="auto">
          <a:xfrm>
            <a:off x="2286000" y="2484438"/>
            <a:ext cx="195263" cy="1952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73" name="Oval 33"/>
          <p:cNvSpPr>
            <a:spLocks noChangeArrowheads="1"/>
          </p:cNvSpPr>
          <p:nvPr/>
        </p:nvSpPr>
        <p:spPr bwMode="auto">
          <a:xfrm>
            <a:off x="1603375" y="2873375"/>
            <a:ext cx="195263" cy="195263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74" name="Oval 34"/>
          <p:cNvSpPr>
            <a:spLocks noChangeArrowheads="1"/>
          </p:cNvSpPr>
          <p:nvPr/>
        </p:nvSpPr>
        <p:spPr bwMode="auto">
          <a:xfrm>
            <a:off x="922338" y="2484438"/>
            <a:ext cx="195262" cy="19526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75" name="Text Box 35"/>
          <p:cNvSpPr txBox="1">
            <a:spLocks noChangeArrowheads="1"/>
          </p:cNvSpPr>
          <p:nvPr/>
        </p:nvSpPr>
        <p:spPr bwMode="auto">
          <a:xfrm>
            <a:off x="4425950" y="2179638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628C"/>
                </a:solidFill>
                <a:ea typeface="ヒラギノ角ゴ Pro W3" pitchFamily="-84" charset="-128"/>
              </a:rPr>
              <a:t>7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219700" y="1844675"/>
            <a:ext cx="2952750" cy="1079500"/>
            <a:chOff x="3061" y="754"/>
            <a:chExt cx="1860" cy="862"/>
          </a:xfrm>
        </p:grpSpPr>
        <p:sp>
          <p:nvSpPr>
            <p:cNvPr id="77910" name="Rectangle 37"/>
            <p:cNvSpPr>
              <a:spLocks noChangeArrowheads="1"/>
            </p:cNvSpPr>
            <p:nvPr/>
          </p:nvSpPr>
          <p:spPr bwMode="auto">
            <a:xfrm>
              <a:off x="3061" y="754"/>
              <a:ext cx="1860" cy="862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7911" name="Text Box 38"/>
            <p:cNvSpPr txBox="1">
              <a:spLocks noChangeArrowheads="1"/>
            </p:cNvSpPr>
            <p:nvPr/>
          </p:nvSpPr>
          <p:spPr bwMode="auto">
            <a:xfrm>
              <a:off x="3061" y="754"/>
              <a:ext cx="1826" cy="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Issue: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Relies on 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‘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counting all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’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, again.</a:t>
              </a:r>
              <a:endParaRPr lang="en-GB" sz="2000" b="1">
                <a:solidFill>
                  <a:srgbClr val="00628C"/>
                </a:solidFill>
                <a:ea typeface="ヒラギノ角ゴ Pro W3" pitchFamily="-84" charset="-128"/>
              </a:endParaRPr>
            </a:p>
          </p:txBody>
        </p:sp>
      </p:grpSp>
      <p:sp>
        <p:nvSpPr>
          <p:cNvPr id="189479" name="Text Box 39"/>
          <p:cNvSpPr txBox="1">
            <a:spLocks noChangeArrowheads="1"/>
          </p:cNvSpPr>
          <p:nvPr/>
        </p:nvSpPr>
        <p:spPr bwMode="auto">
          <a:xfrm>
            <a:off x="34925" y="3213100"/>
            <a:ext cx="704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>
                <a:ea typeface="ヒラギノ角ゴ Pro W3" pitchFamily="-84" charset="-128"/>
              </a:rPr>
              <a:t>Comparing two sets (comparison or difference)</a:t>
            </a: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466725" y="3787775"/>
            <a:ext cx="1584325" cy="195263"/>
            <a:chOff x="476" y="2704"/>
            <a:chExt cx="998" cy="123"/>
          </a:xfrm>
        </p:grpSpPr>
        <p:sp>
          <p:nvSpPr>
            <p:cNvPr id="77905" name="Oval 41"/>
            <p:cNvSpPr>
              <a:spLocks noChangeArrowheads="1"/>
            </p:cNvSpPr>
            <p:nvPr/>
          </p:nvSpPr>
          <p:spPr bwMode="auto">
            <a:xfrm>
              <a:off x="703" y="2704"/>
              <a:ext cx="123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6" name="Oval 42"/>
            <p:cNvSpPr>
              <a:spLocks noChangeArrowheads="1"/>
            </p:cNvSpPr>
            <p:nvPr/>
          </p:nvSpPr>
          <p:spPr bwMode="auto">
            <a:xfrm>
              <a:off x="1351" y="2704"/>
              <a:ext cx="123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7" name="Oval 43"/>
            <p:cNvSpPr>
              <a:spLocks noChangeArrowheads="1"/>
            </p:cNvSpPr>
            <p:nvPr/>
          </p:nvSpPr>
          <p:spPr bwMode="auto">
            <a:xfrm>
              <a:off x="476" y="2704"/>
              <a:ext cx="123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8" name="Oval 44"/>
            <p:cNvSpPr>
              <a:spLocks noChangeArrowheads="1"/>
            </p:cNvSpPr>
            <p:nvPr/>
          </p:nvSpPr>
          <p:spPr bwMode="auto">
            <a:xfrm>
              <a:off x="1124" y="2704"/>
              <a:ext cx="123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9" name="Oval 45"/>
            <p:cNvSpPr>
              <a:spLocks noChangeArrowheads="1"/>
            </p:cNvSpPr>
            <p:nvPr/>
          </p:nvSpPr>
          <p:spPr bwMode="auto">
            <a:xfrm>
              <a:off x="897" y="2704"/>
              <a:ext cx="123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468313" y="4221163"/>
            <a:ext cx="4032250" cy="195262"/>
            <a:chOff x="476" y="2990"/>
            <a:chExt cx="2540" cy="123"/>
          </a:xfrm>
        </p:grpSpPr>
        <p:sp>
          <p:nvSpPr>
            <p:cNvPr id="77893" name="Oval 47"/>
            <p:cNvSpPr>
              <a:spLocks noChangeArrowheads="1"/>
            </p:cNvSpPr>
            <p:nvPr/>
          </p:nvSpPr>
          <p:spPr bwMode="auto">
            <a:xfrm>
              <a:off x="476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4" name="Oval 48"/>
            <p:cNvSpPr>
              <a:spLocks noChangeArrowheads="1"/>
            </p:cNvSpPr>
            <p:nvPr/>
          </p:nvSpPr>
          <p:spPr bwMode="auto">
            <a:xfrm>
              <a:off x="1124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5" name="Oval 49"/>
            <p:cNvSpPr>
              <a:spLocks noChangeArrowheads="1"/>
            </p:cNvSpPr>
            <p:nvPr/>
          </p:nvSpPr>
          <p:spPr bwMode="auto">
            <a:xfrm>
              <a:off x="897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6" name="Oval 50"/>
            <p:cNvSpPr>
              <a:spLocks noChangeArrowheads="1"/>
            </p:cNvSpPr>
            <p:nvPr/>
          </p:nvSpPr>
          <p:spPr bwMode="auto">
            <a:xfrm>
              <a:off x="1351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7" name="Oval 51"/>
            <p:cNvSpPr>
              <a:spLocks noChangeArrowheads="1"/>
            </p:cNvSpPr>
            <p:nvPr/>
          </p:nvSpPr>
          <p:spPr bwMode="auto">
            <a:xfrm>
              <a:off x="1578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8" name="Oval 52"/>
            <p:cNvSpPr>
              <a:spLocks noChangeArrowheads="1"/>
            </p:cNvSpPr>
            <p:nvPr/>
          </p:nvSpPr>
          <p:spPr bwMode="auto">
            <a:xfrm>
              <a:off x="703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99" name="Oval 53"/>
            <p:cNvSpPr>
              <a:spLocks noChangeArrowheads="1"/>
            </p:cNvSpPr>
            <p:nvPr/>
          </p:nvSpPr>
          <p:spPr bwMode="auto">
            <a:xfrm>
              <a:off x="1804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0" name="Oval 54"/>
            <p:cNvSpPr>
              <a:spLocks noChangeArrowheads="1"/>
            </p:cNvSpPr>
            <p:nvPr/>
          </p:nvSpPr>
          <p:spPr bwMode="auto">
            <a:xfrm>
              <a:off x="2245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1" name="Oval 55"/>
            <p:cNvSpPr>
              <a:spLocks noChangeArrowheads="1"/>
            </p:cNvSpPr>
            <p:nvPr/>
          </p:nvSpPr>
          <p:spPr bwMode="auto">
            <a:xfrm>
              <a:off x="2893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2" name="Oval 56"/>
            <p:cNvSpPr>
              <a:spLocks noChangeArrowheads="1"/>
            </p:cNvSpPr>
            <p:nvPr/>
          </p:nvSpPr>
          <p:spPr bwMode="auto">
            <a:xfrm>
              <a:off x="2018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3" name="Oval 57"/>
            <p:cNvSpPr>
              <a:spLocks noChangeArrowheads="1"/>
            </p:cNvSpPr>
            <p:nvPr/>
          </p:nvSpPr>
          <p:spPr bwMode="auto">
            <a:xfrm>
              <a:off x="2666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04" name="Oval 58"/>
            <p:cNvSpPr>
              <a:spLocks noChangeArrowheads="1"/>
            </p:cNvSpPr>
            <p:nvPr/>
          </p:nvSpPr>
          <p:spPr bwMode="auto">
            <a:xfrm>
              <a:off x="2439" y="2990"/>
              <a:ext cx="123" cy="1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9499" name="Line 59"/>
          <p:cNvSpPr>
            <a:spLocks noChangeShapeType="1"/>
          </p:cNvSpPr>
          <p:nvPr/>
        </p:nvSpPr>
        <p:spPr bwMode="auto">
          <a:xfrm>
            <a:off x="2122488" y="3644900"/>
            <a:ext cx="0" cy="935038"/>
          </a:xfrm>
          <a:prstGeom prst="line">
            <a:avLst/>
          </a:prstGeom>
          <a:noFill/>
          <a:ln w="38100">
            <a:solidFill>
              <a:srgbClr val="00628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5292725" y="3624263"/>
            <a:ext cx="3600450" cy="1676400"/>
            <a:chOff x="3469" y="2568"/>
            <a:chExt cx="1860" cy="1331"/>
          </a:xfrm>
        </p:grpSpPr>
        <p:sp>
          <p:nvSpPr>
            <p:cNvPr id="77891" name="Rectangle 61"/>
            <p:cNvSpPr>
              <a:spLocks noChangeArrowheads="1"/>
            </p:cNvSpPr>
            <p:nvPr/>
          </p:nvSpPr>
          <p:spPr bwMode="auto">
            <a:xfrm>
              <a:off x="3469" y="2568"/>
              <a:ext cx="1860" cy="1316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7892" name="Text Box 62"/>
            <p:cNvSpPr txBox="1">
              <a:spLocks noChangeArrowheads="1"/>
            </p:cNvSpPr>
            <p:nvPr/>
          </p:nvSpPr>
          <p:spPr bwMode="auto">
            <a:xfrm>
              <a:off x="3503" y="2568"/>
              <a:ext cx="1826" cy="1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Issue: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Useful when two numbers are 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‘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close together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’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, where 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‘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take-away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’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 image can be cumbersome </a:t>
              </a:r>
              <a:endParaRPr lang="en-GB" sz="2000" b="1">
                <a:solidFill>
                  <a:srgbClr val="00628C"/>
                </a:solidFill>
                <a:ea typeface="ヒラギノ角ゴ Pro W3" pitchFamily="-84" charset="-128"/>
              </a:endParaRPr>
            </a:p>
          </p:txBody>
        </p:sp>
      </p:grpSp>
      <p:sp>
        <p:nvSpPr>
          <p:cNvPr id="189503" name="Text Box 63"/>
          <p:cNvSpPr txBox="1">
            <a:spLocks noChangeArrowheads="1"/>
          </p:cNvSpPr>
          <p:nvPr/>
        </p:nvSpPr>
        <p:spPr bwMode="auto">
          <a:xfrm>
            <a:off x="34925" y="4652963"/>
            <a:ext cx="441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>
                <a:ea typeface="ヒラギノ角ゴ Pro W3" pitchFamily="-84" charset="-128"/>
              </a:rPr>
              <a:t>Seeing one set as partitioned</a:t>
            </a:r>
          </a:p>
        </p:txBody>
      </p:sp>
      <p:sp>
        <p:nvSpPr>
          <p:cNvPr id="189504" name="Text Box 64"/>
          <p:cNvSpPr txBox="1">
            <a:spLocks noChangeArrowheads="1"/>
          </p:cNvSpPr>
          <p:nvPr/>
        </p:nvSpPr>
        <p:spPr bwMode="auto">
          <a:xfrm>
            <a:off x="2051050" y="5373688"/>
            <a:ext cx="2089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ea typeface="ヒラギノ角ゴ Pro W3" pitchFamily="-84" charset="-128"/>
              </a:rPr>
              <a:t>Seeing 12 as made up of 5 and 7</a:t>
            </a: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4284663" y="5426075"/>
            <a:ext cx="4895850" cy="1458913"/>
            <a:chOff x="3016" y="3191"/>
            <a:chExt cx="2540" cy="1129"/>
          </a:xfrm>
        </p:grpSpPr>
        <p:sp>
          <p:nvSpPr>
            <p:cNvPr id="77889" name="Rectangle 66"/>
            <p:cNvSpPr>
              <a:spLocks noChangeArrowheads="1"/>
            </p:cNvSpPr>
            <p:nvPr/>
          </p:nvSpPr>
          <p:spPr bwMode="auto">
            <a:xfrm>
              <a:off x="3016" y="3203"/>
              <a:ext cx="2540" cy="1117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7890" name="Text Box 67"/>
            <p:cNvSpPr txBox="1">
              <a:spLocks noChangeArrowheads="1"/>
            </p:cNvSpPr>
            <p:nvPr/>
          </p:nvSpPr>
          <p:spPr bwMode="auto">
            <a:xfrm>
              <a:off x="3016" y="3191"/>
              <a:ext cx="2540" cy="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Issue: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Helps to see the related calculations; 5+7=12, 7+5=12, 12-7 = 5 and 12-5=7 as all in the same diagram</a:t>
              </a:r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4787900" y="1484313"/>
            <a:ext cx="4176713" cy="1676400"/>
            <a:chOff x="2064" y="935"/>
            <a:chExt cx="2177" cy="1056"/>
          </a:xfrm>
        </p:grpSpPr>
        <p:sp>
          <p:nvSpPr>
            <p:cNvPr id="77887" name="Rectangle 69"/>
            <p:cNvSpPr>
              <a:spLocks noChangeArrowheads="1"/>
            </p:cNvSpPr>
            <p:nvPr/>
          </p:nvSpPr>
          <p:spPr bwMode="auto">
            <a:xfrm>
              <a:off x="2064" y="981"/>
              <a:ext cx="2177" cy="998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7888" name="Text Box 70"/>
            <p:cNvSpPr txBox="1">
              <a:spLocks noChangeArrowheads="1"/>
            </p:cNvSpPr>
            <p:nvPr/>
          </p:nvSpPr>
          <p:spPr bwMode="auto">
            <a:xfrm>
              <a:off x="2064" y="935"/>
              <a:ext cx="2137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N.B.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When this is done on a bead bar, there are links with both counting back and difference on a number line</a:t>
              </a:r>
            </a:p>
          </p:txBody>
        </p:sp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107950" y="5084763"/>
            <a:ext cx="1944688" cy="1584325"/>
            <a:chOff x="68" y="3203"/>
            <a:chExt cx="1225" cy="998"/>
          </a:xfrm>
        </p:grpSpPr>
        <p:grpSp>
          <p:nvGrpSpPr>
            <p:cNvPr id="9" name="Group 72"/>
            <p:cNvGrpSpPr>
              <a:grpSpLocks/>
            </p:cNvGrpSpPr>
            <p:nvPr/>
          </p:nvGrpSpPr>
          <p:grpSpPr bwMode="auto">
            <a:xfrm>
              <a:off x="158" y="3294"/>
              <a:ext cx="1043" cy="859"/>
              <a:chOff x="385" y="3294"/>
              <a:chExt cx="1043" cy="859"/>
            </a:xfrm>
          </p:grpSpPr>
          <p:sp>
            <p:nvSpPr>
              <p:cNvPr id="77875" name="Oval 73"/>
              <p:cNvSpPr>
                <a:spLocks noChangeArrowheads="1"/>
              </p:cNvSpPr>
              <p:nvPr/>
            </p:nvSpPr>
            <p:spPr bwMode="auto">
              <a:xfrm>
                <a:off x="862" y="3417"/>
                <a:ext cx="123" cy="12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6" name="Oval 74"/>
              <p:cNvSpPr>
                <a:spLocks noChangeArrowheads="1"/>
              </p:cNvSpPr>
              <p:nvPr/>
            </p:nvSpPr>
            <p:spPr bwMode="auto">
              <a:xfrm>
                <a:off x="617" y="3846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7" name="Oval 75"/>
              <p:cNvSpPr>
                <a:spLocks noChangeArrowheads="1"/>
              </p:cNvSpPr>
              <p:nvPr/>
            </p:nvSpPr>
            <p:spPr bwMode="auto">
              <a:xfrm>
                <a:off x="618" y="3601"/>
                <a:ext cx="123" cy="12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8" name="Oval 76"/>
              <p:cNvSpPr>
                <a:spLocks noChangeArrowheads="1"/>
              </p:cNvSpPr>
              <p:nvPr/>
            </p:nvSpPr>
            <p:spPr bwMode="auto">
              <a:xfrm>
                <a:off x="985" y="3846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9" name="Oval 77"/>
              <p:cNvSpPr>
                <a:spLocks noChangeArrowheads="1"/>
              </p:cNvSpPr>
              <p:nvPr/>
            </p:nvSpPr>
            <p:spPr bwMode="auto">
              <a:xfrm>
                <a:off x="1169" y="3540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0" name="Oval 78"/>
              <p:cNvSpPr>
                <a:spLocks noChangeArrowheads="1"/>
              </p:cNvSpPr>
              <p:nvPr/>
            </p:nvSpPr>
            <p:spPr bwMode="auto">
              <a:xfrm>
                <a:off x="385" y="3478"/>
                <a:ext cx="123" cy="123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1" name="Oval 79"/>
              <p:cNvSpPr>
                <a:spLocks noChangeArrowheads="1"/>
              </p:cNvSpPr>
              <p:nvPr/>
            </p:nvSpPr>
            <p:spPr bwMode="auto">
              <a:xfrm>
                <a:off x="938" y="3601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2" name="Oval 80"/>
              <p:cNvSpPr>
                <a:spLocks noChangeArrowheads="1"/>
              </p:cNvSpPr>
              <p:nvPr/>
            </p:nvSpPr>
            <p:spPr bwMode="auto">
              <a:xfrm>
                <a:off x="1060" y="3294"/>
                <a:ext cx="123" cy="123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3" name="Oval 81"/>
              <p:cNvSpPr>
                <a:spLocks noChangeArrowheads="1"/>
              </p:cNvSpPr>
              <p:nvPr/>
            </p:nvSpPr>
            <p:spPr bwMode="auto">
              <a:xfrm>
                <a:off x="1305" y="3785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4" name="Oval 82"/>
              <p:cNvSpPr>
                <a:spLocks noChangeArrowheads="1"/>
              </p:cNvSpPr>
              <p:nvPr/>
            </p:nvSpPr>
            <p:spPr bwMode="auto">
              <a:xfrm>
                <a:off x="875" y="4030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5" name="Oval 83"/>
              <p:cNvSpPr>
                <a:spLocks noChangeArrowheads="1"/>
              </p:cNvSpPr>
              <p:nvPr/>
            </p:nvSpPr>
            <p:spPr bwMode="auto">
              <a:xfrm>
                <a:off x="691" y="3294"/>
                <a:ext cx="123" cy="123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6" name="Oval 84"/>
              <p:cNvSpPr>
                <a:spLocks noChangeArrowheads="1"/>
              </p:cNvSpPr>
              <p:nvPr/>
            </p:nvSpPr>
            <p:spPr bwMode="auto">
              <a:xfrm>
                <a:off x="446" y="3785"/>
                <a:ext cx="123" cy="12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7873" name="Oval 85"/>
            <p:cNvSpPr>
              <a:spLocks noChangeArrowheads="1"/>
            </p:cNvSpPr>
            <p:nvPr/>
          </p:nvSpPr>
          <p:spPr bwMode="auto">
            <a:xfrm>
              <a:off x="68" y="3203"/>
              <a:ext cx="1225" cy="998"/>
            </a:xfrm>
            <a:prstGeom prst="ellipse">
              <a:avLst/>
            </a:prstGeom>
            <a:noFill/>
            <a:ln w="19050">
              <a:solidFill>
                <a:srgbClr val="00628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4" name="Freeform 86"/>
            <p:cNvSpPr>
              <a:spLocks/>
            </p:cNvSpPr>
            <p:nvPr/>
          </p:nvSpPr>
          <p:spPr bwMode="auto">
            <a:xfrm>
              <a:off x="68" y="3415"/>
              <a:ext cx="1179" cy="393"/>
            </a:xfrm>
            <a:custGeom>
              <a:avLst/>
              <a:gdLst>
                <a:gd name="T0" fmla="*/ 0 w 1179"/>
                <a:gd name="T1" fmla="*/ 287 h 393"/>
                <a:gd name="T2" fmla="*/ 499 w 1179"/>
                <a:gd name="T3" fmla="*/ 378 h 393"/>
                <a:gd name="T4" fmla="*/ 589 w 1179"/>
                <a:gd name="T5" fmla="*/ 197 h 393"/>
                <a:gd name="T6" fmla="*/ 952 w 1179"/>
                <a:gd name="T7" fmla="*/ 15 h 393"/>
                <a:gd name="T8" fmla="*/ 1179 w 1179"/>
                <a:gd name="T9" fmla="*/ 106 h 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9"/>
                <a:gd name="T16" fmla="*/ 0 h 393"/>
                <a:gd name="T17" fmla="*/ 1179 w 1179"/>
                <a:gd name="T18" fmla="*/ 393 h 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9" h="393">
                  <a:moveTo>
                    <a:pt x="0" y="287"/>
                  </a:moveTo>
                  <a:cubicBezTo>
                    <a:pt x="200" y="340"/>
                    <a:pt x="401" y="393"/>
                    <a:pt x="499" y="378"/>
                  </a:cubicBezTo>
                  <a:cubicBezTo>
                    <a:pt x="597" y="363"/>
                    <a:pt x="514" y="257"/>
                    <a:pt x="589" y="197"/>
                  </a:cubicBezTo>
                  <a:cubicBezTo>
                    <a:pt x="664" y="137"/>
                    <a:pt x="854" y="30"/>
                    <a:pt x="952" y="15"/>
                  </a:cubicBezTo>
                  <a:cubicBezTo>
                    <a:pt x="1050" y="0"/>
                    <a:pt x="1141" y="91"/>
                    <a:pt x="1179" y="106"/>
                  </a:cubicBezTo>
                </a:path>
              </a:pathLst>
            </a:custGeom>
            <a:noFill/>
            <a:ln w="19050" cmpd="sng">
              <a:solidFill>
                <a:srgbClr val="00628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7871" name="Slide Number Placeholder 8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BA5AA-4D56-450D-AAC2-8D443025944D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8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8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8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8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8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8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8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8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8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8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8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8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8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/>
      <p:bldP spid="189444" grpId="0"/>
      <p:bldP spid="189445" grpId="0" animBg="1"/>
      <p:bldP spid="189446" grpId="0" animBg="1"/>
      <p:bldP spid="189447" grpId="0" animBg="1"/>
      <p:bldP spid="189448" grpId="0" animBg="1"/>
      <p:bldP spid="189449" grpId="0" animBg="1"/>
      <p:bldP spid="189450" grpId="0" animBg="1"/>
      <p:bldP spid="189451" grpId="0" animBg="1"/>
      <p:bldP spid="189452" grpId="0" animBg="1"/>
      <p:bldP spid="189453" grpId="0" animBg="1"/>
      <p:bldP spid="189454" grpId="0" animBg="1"/>
      <p:bldP spid="189455" grpId="0" animBg="1"/>
      <p:bldP spid="189456" grpId="0" animBg="1"/>
      <p:bldP spid="189457" grpId="0" animBg="1"/>
      <p:bldP spid="189458" grpId="0" animBg="1"/>
      <p:bldP spid="189459" grpId="0" animBg="1"/>
      <p:bldP spid="189460" grpId="0" animBg="1"/>
      <p:bldP spid="189461" grpId="0" animBg="1"/>
      <p:bldP spid="189462" grpId="0"/>
      <p:bldP spid="189463" grpId="0" animBg="1"/>
      <p:bldP spid="189464" grpId="0" animBg="1"/>
      <p:bldP spid="189465" grpId="0" animBg="1"/>
      <p:bldP spid="189466" grpId="0" animBg="1"/>
      <p:bldP spid="189467" grpId="0"/>
      <p:bldP spid="189468" grpId="0" animBg="1"/>
      <p:bldP spid="189469" grpId="0" animBg="1"/>
      <p:bldP spid="189470" grpId="0" animBg="1"/>
      <p:bldP spid="189471" grpId="0" animBg="1"/>
      <p:bldP spid="189472" grpId="0" animBg="1"/>
      <p:bldP spid="189473" grpId="0" animBg="1"/>
      <p:bldP spid="189474" grpId="0" animBg="1"/>
      <p:bldP spid="189475" grpId="0"/>
      <p:bldP spid="189479" grpId="0"/>
      <p:bldP spid="189499" grpId="0" animBg="1"/>
      <p:bldP spid="189503" grpId="0"/>
      <p:bldP spid="1895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5832475" cy="711200"/>
          </a:xfrm>
        </p:spPr>
        <p:txBody>
          <a:bodyPr/>
          <a:lstStyle/>
          <a:p>
            <a:r>
              <a:rPr lang="en-GB" sz="3200" smtClean="0">
                <a:ea typeface="ＭＳ Ｐゴシック" pitchFamily="-84" charset="-128"/>
              </a:rPr>
              <a:t>Models for subtraction</a:t>
            </a:r>
          </a:p>
        </p:txBody>
      </p:sp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401638" y="1412875"/>
            <a:ext cx="481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>
                <a:ea typeface="ヒラギノ角ゴ Pro W3" pitchFamily="-84" charset="-128"/>
              </a:rPr>
              <a:t>Counting back on a number line</a:t>
            </a: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417513" y="3979863"/>
            <a:ext cx="588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>
                <a:ea typeface="ヒラギノ角ゴ Pro W3" pitchFamily="-84" charset="-128"/>
              </a:rPr>
              <a:t>Finding the difference on a number line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6725" y="2924175"/>
            <a:ext cx="6337300" cy="357188"/>
            <a:chOff x="294" y="1298"/>
            <a:chExt cx="3992" cy="225"/>
          </a:xfrm>
        </p:grpSpPr>
        <p:sp>
          <p:nvSpPr>
            <p:cNvPr id="78902" name="Line 6"/>
            <p:cNvSpPr>
              <a:spLocks noChangeShapeType="1"/>
            </p:cNvSpPr>
            <p:nvPr/>
          </p:nvSpPr>
          <p:spPr bwMode="auto">
            <a:xfrm flipV="1">
              <a:off x="294" y="1342"/>
              <a:ext cx="3992" cy="2"/>
            </a:xfrm>
            <a:prstGeom prst="line">
              <a:avLst/>
            </a:prstGeom>
            <a:noFill/>
            <a:ln w="28575">
              <a:solidFill>
                <a:srgbClr val="00628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699" y="1298"/>
              <a:ext cx="226" cy="225"/>
              <a:chOff x="431" y="3974"/>
              <a:chExt cx="136" cy="225"/>
            </a:xfrm>
          </p:grpSpPr>
          <p:sp>
            <p:nvSpPr>
              <p:cNvPr id="78907" name="Line 8"/>
              <p:cNvSpPr>
                <a:spLocks noChangeShapeType="1"/>
              </p:cNvSpPr>
              <p:nvPr/>
            </p:nvSpPr>
            <p:spPr bwMode="auto">
              <a:xfrm>
                <a:off x="476" y="3974"/>
                <a:ext cx="0" cy="91"/>
              </a:xfrm>
              <a:prstGeom prst="line">
                <a:avLst/>
              </a:prstGeom>
              <a:noFill/>
              <a:ln w="28575">
                <a:solidFill>
                  <a:srgbClr val="00628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en-GB"/>
              </a:p>
            </p:txBody>
          </p:sp>
          <p:sp>
            <p:nvSpPr>
              <p:cNvPr id="78908" name="Text Box 9"/>
              <p:cNvSpPr txBox="1">
                <a:spLocks noChangeArrowheads="1"/>
              </p:cNvSpPr>
              <p:nvPr/>
            </p:nvSpPr>
            <p:spPr bwMode="auto">
              <a:xfrm>
                <a:off x="431" y="4065"/>
                <a:ext cx="13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28C"/>
                    </a:solidFill>
                    <a:ea typeface="ヒラギノ角ゴ Pro W3" pitchFamily="-84" charset="-128"/>
                  </a:rPr>
                  <a:t> 12</a:t>
                </a: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521" y="1298"/>
              <a:ext cx="136" cy="225"/>
              <a:chOff x="431" y="3974"/>
              <a:chExt cx="136" cy="225"/>
            </a:xfrm>
          </p:grpSpPr>
          <p:sp>
            <p:nvSpPr>
              <p:cNvPr id="78905" name="Line 11"/>
              <p:cNvSpPr>
                <a:spLocks noChangeShapeType="1"/>
              </p:cNvSpPr>
              <p:nvPr/>
            </p:nvSpPr>
            <p:spPr bwMode="auto">
              <a:xfrm>
                <a:off x="476" y="3974"/>
                <a:ext cx="0" cy="91"/>
              </a:xfrm>
              <a:prstGeom prst="line">
                <a:avLst/>
              </a:prstGeom>
              <a:noFill/>
              <a:ln w="28575">
                <a:solidFill>
                  <a:srgbClr val="00628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en-GB"/>
              </a:p>
            </p:txBody>
          </p:sp>
          <p:sp>
            <p:nvSpPr>
              <p:cNvPr id="78906" name="Text Box 12"/>
              <p:cNvSpPr txBox="1">
                <a:spLocks noChangeArrowheads="1"/>
              </p:cNvSpPr>
              <p:nvPr/>
            </p:nvSpPr>
            <p:spPr bwMode="auto">
              <a:xfrm>
                <a:off x="431" y="4065"/>
                <a:ext cx="13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28C"/>
                    </a:solidFill>
                    <a:ea typeface="ヒラギノ角ゴ Pro W3" pitchFamily="-84" charset="-128"/>
                  </a:rPr>
                  <a:t> 0</a:t>
                </a:r>
              </a:p>
            </p:txBody>
          </p:sp>
        </p:grp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916238" y="2347913"/>
            <a:ext cx="1511300" cy="504825"/>
            <a:chOff x="1837" y="935"/>
            <a:chExt cx="952" cy="318"/>
          </a:xfrm>
        </p:grpSpPr>
        <p:sp>
          <p:nvSpPr>
            <p:cNvPr id="78900" name="Freeform 14"/>
            <p:cNvSpPr>
              <a:spLocks/>
            </p:cNvSpPr>
            <p:nvPr/>
          </p:nvSpPr>
          <p:spPr bwMode="auto">
            <a:xfrm>
              <a:off x="1837" y="1162"/>
              <a:ext cx="952" cy="91"/>
            </a:xfrm>
            <a:custGeom>
              <a:avLst/>
              <a:gdLst>
                <a:gd name="T0" fmla="*/ 0 w 589"/>
                <a:gd name="T1" fmla="*/ 7432 h 73"/>
                <a:gd name="T2" fmla="*/ 6511210 w 589"/>
                <a:gd name="T3" fmla="*/ 0 h 73"/>
                <a:gd name="T4" fmla="*/ 14097268 w 589"/>
                <a:gd name="T5" fmla="*/ 7432 h 73"/>
                <a:gd name="T6" fmla="*/ 0 60000 65536"/>
                <a:gd name="T7" fmla="*/ 0 60000 65536"/>
                <a:gd name="T8" fmla="*/ 0 60000 65536"/>
                <a:gd name="T9" fmla="*/ 0 w 589"/>
                <a:gd name="T10" fmla="*/ 0 h 73"/>
                <a:gd name="T11" fmla="*/ 589 w 589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9" h="73">
                  <a:moveTo>
                    <a:pt x="0" y="73"/>
                  </a:moveTo>
                  <a:cubicBezTo>
                    <a:pt x="87" y="36"/>
                    <a:pt x="174" y="0"/>
                    <a:pt x="272" y="0"/>
                  </a:cubicBezTo>
                  <a:cubicBezTo>
                    <a:pt x="370" y="0"/>
                    <a:pt x="536" y="61"/>
                    <a:pt x="589" y="73"/>
                  </a:cubicBezTo>
                </a:path>
              </a:pathLst>
            </a:custGeom>
            <a:noFill/>
            <a:ln w="57150" cap="flat" cmpd="sng">
              <a:solidFill>
                <a:srgbClr val="00628C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901" name="Text Box 15"/>
            <p:cNvSpPr txBox="1">
              <a:spLocks noChangeArrowheads="1"/>
            </p:cNvSpPr>
            <p:nvPr/>
          </p:nvSpPr>
          <p:spPr bwMode="auto">
            <a:xfrm>
              <a:off x="2109" y="935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800" b="1">
                  <a:solidFill>
                    <a:srgbClr val="00628C"/>
                  </a:solidFill>
                  <a:ea typeface="ヒラギノ角ゴ Pro W3" pitchFamily="-84" charset="-128"/>
                </a:rPr>
                <a:t>- 5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843213" y="2924175"/>
            <a:ext cx="215900" cy="357188"/>
            <a:chOff x="431" y="3974"/>
            <a:chExt cx="136" cy="225"/>
          </a:xfrm>
        </p:grpSpPr>
        <p:sp>
          <p:nvSpPr>
            <p:cNvPr id="78898" name="Line 17"/>
            <p:cNvSpPr>
              <a:spLocks noChangeShapeType="1"/>
            </p:cNvSpPr>
            <p:nvPr/>
          </p:nvSpPr>
          <p:spPr bwMode="auto">
            <a:xfrm>
              <a:off x="476" y="3974"/>
              <a:ext cx="0" cy="91"/>
            </a:xfrm>
            <a:prstGeom prst="line">
              <a:avLst/>
            </a:prstGeom>
            <a:noFill/>
            <a:ln w="28575">
              <a:solidFill>
                <a:srgbClr val="00628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899" name="Text Box 18"/>
            <p:cNvSpPr txBox="1">
              <a:spLocks noChangeArrowheads="1"/>
            </p:cNvSpPr>
            <p:nvPr/>
          </p:nvSpPr>
          <p:spPr bwMode="auto">
            <a:xfrm>
              <a:off x="431" y="4065"/>
              <a:ext cx="13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b="1">
                  <a:solidFill>
                    <a:srgbClr val="00628C"/>
                  </a:solidFill>
                  <a:ea typeface="ヒラギノ角ゴ Pro W3" pitchFamily="-84" charset="-128"/>
                </a:rPr>
                <a:t> 7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795963" y="2420938"/>
            <a:ext cx="2952750" cy="1081087"/>
            <a:chOff x="3061" y="754"/>
            <a:chExt cx="1860" cy="862"/>
          </a:xfrm>
        </p:grpSpPr>
        <p:sp>
          <p:nvSpPr>
            <p:cNvPr id="78896" name="Rectangle 20"/>
            <p:cNvSpPr>
              <a:spLocks noChangeArrowheads="1"/>
            </p:cNvSpPr>
            <p:nvPr/>
          </p:nvSpPr>
          <p:spPr bwMode="auto">
            <a:xfrm>
              <a:off x="3061" y="754"/>
              <a:ext cx="1860" cy="862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8897" name="Text Box 21"/>
            <p:cNvSpPr txBox="1">
              <a:spLocks noChangeArrowheads="1"/>
            </p:cNvSpPr>
            <p:nvPr/>
          </p:nvSpPr>
          <p:spPr bwMode="auto">
            <a:xfrm>
              <a:off x="3061" y="754"/>
              <a:ext cx="1826" cy="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Issue: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Number line helps to stop 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‘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counting all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’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.</a:t>
              </a:r>
              <a:endParaRPr lang="en-GB" sz="2000" b="1">
                <a:solidFill>
                  <a:srgbClr val="00628C"/>
                </a:solidFill>
                <a:ea typeface="ヒラギノ角ゴ Pro W3" pitchFamily="-84" charset="-128"/>
              </a:endParaRP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5292725" y="2205038"/>
            <a:ext cx="3600450" cy="1676400"/>
            <a:chOff x="3469" y="2568"/>
            <a:chExt cx="1860" cy="1331"/>
          </a:xfrm>
        </p:grpSpPr>
        <p:sp>
          <p:nvSpPr>
            <p:cNvPr id="78894" name="Rectangle 23"/>
            <p:cNvSpPr>
              <a:spLocks noChangeArrowheads="1"/>
            </p:cNvSpPr>
            <p:nvPr/>
          </p:nvSpPr>
          <p:spPr bwMode="auto">
            <a:xfrm>
              <a:off x="3469" y="2568"/>
              <a:ext cx="1860" cy="1316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8895" name="Text Box 24"/>
            <p:cNvSpPr txBox="1">
              <a:spLocks noChangeArrowheads="1"/>
            </p:cNvSpPr>
            <p:nvPr/>
          </p:nvSpPr>
          <p:spPr bwMode="auto">
            <a:xfrm>
              <a:off x="3503" y="2568"/>
              <a:ext cx="1826" cy="1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Also: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Knowledge of place value and number bonds can support more efficient calculating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284663" y="5237163"/>
            <a:ext cx="358775" cy="357187"/>
            <a:chOff x="2699" y="2525"/>
            <a:chExt cx="226" cy="225"/>
          </a:xfrm>
        </p:grpSpPr>
        <p:sp>
          <p:nvSpPr>
            <p:cNvPr id="78892" name="Line 26"/>
            <p:cNvSpPr>
              <a:spLocks noChangeShapeType="1"/>
            </p:cNvSpPr>
            <p:nvPr/>
          </p:nvSpPr>
          <p:spPr bwMode="auto">
            <a:xfrm>
              <a:off x="2774" y="2525"/>
              <a:ext cx="0" cy="91"/>
            </a:xfrm>
            <a:prstGeom prst="line">
              <a:avLst/>
            </a:prstGeom>
            <a:noFill/>
            <a:ln w="28575">
              <a:solidFill>
                <a:srgbClr val="00628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893" name="Text Box 27"/>
            <p:cNvSpPr txBox="1">
              <a:spLocks noChangeArrowheads="1"/>
            </p:cNvSpPr>
            <p:nvPr/>
          </p:nvSpPr>
          <p:spPr bwMode="auto">
            <a:xfrm>
              <a:off x="2699" y="2616"/>
              <a:ext cx="2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b="1">
                  <a:solidFill>
                    <a:srgbClr val="00628C"/>
                  </a:solidFill>
                  <a:ea typeface="ヒラギノ角ゴ Pro W3" pitchFamily="-84" charset="-128"/>
                </a:rPr>
                <a:t> 12</a:t>
              </a:r>
            </a:p>
          </p:txBody>
        </p:sp>
      </p:grp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466725" y="5237163"/>
            <a:ext cx="6337300" cy="357187"/>
            <a:chOff x="294" y="2525"/>
            <a:chExt cx="3992" cy="225"/>
          </a:xfrm>
        </p:grpSpPr>
        <p:sp>
          <p:nvSpPr>
            <p:cNvPr id="78888" name="Line 29"/>
            <p:cNvSpPr>
              <a:spLocks noChangeShapeType="1"/>
            </p:cNvSpPr>
            <p:nvPr/>
          </p:nvSpPr>
          <p:spPr bwMode="auto">
            <a:xfrm flipV="1">
              <a:off x="294" y="2566"/>
              <a:ext cx="3992" cy="2"/>
            </a:xfrm>
            <a:prstGeom prst="line">
              <a:avLst/>
            </a:prstGeom>
            <a:noFill/>
            <a:ln w="28575">
              <a:solidFill>
                <a:srgbClr val="00628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521" y="2525"/>
              <a:ext cx="136" cy="225"/>
              <a:chOff x="521" y="2525"/>
              <a:chExt cx="136" cy="225"/>
            </a:xfrm>
          </p:grpSpPr>
          <p:sp>
            <p:nvSpPr>
              <p:cNvPr id="78890" name="Line 31"/>
              <p:cNvSpPr>
                <a:spLocks noChangeShapeType="1"/>
              </p:cNvSpPr>
              <p:nvPr/>
            </p:nvSpPr>
            <p:spPr bwMode="auto">
              <a:xfrm>
                <a:off x="566" y="2525"/>
                <a:ext cx="0" cy="91"/>
              </a:xfrm>
              <a:prstGeom prst="line">
                <a:avLst/>
              </a:prstGeom>
              <a:noFill/>
              <a:ln w="28575">
                <a:solidFill>
                  <a:srgbClr val="00628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endParaRPr lang="en-GB"/>
              </a:p>
            </p:txBody>
          </p:sp>
          <p:sp>
            <p:nvSpPr>
              <p:cNvPr id="78891" name="Text Box 32"/>
              <p:cNvSpPr txBox="1">
                <a:spLocks noChangeArrowheads="1"/>
              </p:cNvSpPr>
              <p:nvPr/>
            </p:nvSpPr>
            <p:spPr bwMode="auto">
              <a:xfrm>
                <a:off x="521" y="2616"/>
                <a:ext cx="13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28C"/>
                    </a:solidFill>
                    <a:ea typeface="ヒラギノ角ゴ Pro W3" pitchFamily="-84" charset="-128"/>
                  </a:rPr>
                  <a:t> 0</a:t>
                </a:r>
              </a:p>
            </p:txBody>
          </p:sp>
        </p:grp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2266950" y="5237163"/>
            <a:ext cx="215900" cy="357187"/>
            <a:chOff x="431" y="3974"/>
            <a:chExt cx="136" cy="225"/>
          </a:xfrm>
        </p:grpSpPr>
        <p:sp>
          <p:nvSpPr>
            <p:cNvPr id="78886" name="Line 34"/>
            <p:cNvSpPr>
              <a:spLocks noChangeShapeType="1"/>
            </p:cNvSpPr>
            <p:nvPr/>
          </p:nvSpPr>
          <p:spPr bwMode="auto">
            <a:xfrm>
              <a:off x="476" y="3974"/>
              <a:ext cx="0" cy="91"/>
            </a:xfrm>
            <a:prstGeom prst="line">
              <a:avLst/>
            </a:prstGeom>
            <a:noFill/>
            <a:ln w="28575">
              <a:solidFill>
                <a:srgbClr val="00628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887" name="Text Box 35"/>
            <p:cNvSpPr txBox="1">
              <a:spLocks noChangeArrowheads="1"/>
            </p:cNvSpPr>
            <p:nvPr/>
          </p:nvSpPr>
          <p:spPr bwMode="auto">
            <a:xfrm>
              <a:off x="431" y="4065"/>
              <a:ext cx="13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b="1">
                  <a:solidFill>
                    <a:srgbClr val="00628C"/>
                  </a:solidFill>
                  <a:ea typeface="ヒラギノ角ゴ Pro W3" pitchFamily="-84" charset="-128"/>
                </a:rPr>
                <a:t> 5</a:t>
              </a:r>
            </a:p>
          </p:txBody>
        </p:sp>
      </p:grp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2339975" y="4797425"/>
            <a:ext cx="2087563" cy="366713"/>
            <a:chOff x="1474" y="2247"/>
            <a:chExt cx="1315" cy="231"/>
          </a:xfrm>
        </p:grpSpPr>
        <p:sp>
          <p:nvSpPr>
            <p:cNvPr id="78884" name="Line 37"/>
            <p:cNvSpPr>
              <a:spLocks noChangeShapeType="1"/>
            </p:cNvSpPr>
            <p:nvPr/>
          </p:nvSpPr>
          <p:spPr bwMode="auto">
            <a:xfrm>
              <a:off x="1474" y="2447"/>
              <a:ext cx="131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885" name="Text Box 38"/>
            <p:cNvSpPr txBox="1">
              <a:spLocks noChangeArrowheads="1"/>
            </p:cNvSpPr>
            <p:nvPr/>
          </p:nvSpPr>
          <p:spPr bwMode="auto">
            <a:xfrm>
              <a:off x="1973" y="224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800" b="1">
                  <a:solidFill>
                    <a:srgbClr val="FF0000"/>
                  </a:solidFill>
                  <a:ea typeface="ヒラギノ角ゴ Pro W3" pitchFamily="-84" charset="-128"/>
                </a:rPr>
                <a:t>7</a:t>
              </a:r>
            </a:p>
          </p:txBody>
        </p:sp>
      </p:grpSp>
      <p:grpSp>
        <p:nvGrpSpPr>
          <p:cNvPr id="14" name="Group 39"/>
          <p:cNvGrpSpPr>
            <a:grpSpLocks/>
          </p:cNvGrpSpPr>
          <p:nvPr/>
        </p:nvGrpSpPr>
        <p:grpSpPr bwMode="auto">
          <a:xfrm>
            <a:off x="5292725" y="4705350"/>
            <a:ext cx="3600450" cy="1676400"/>
            <a:chOff x="3469" y="2568"/>
            <a:chExt cx="1860" cy="1331"/>
          </a:xfrm>
        </p:grpSpPr>
        <p:sp>
          <p:nvSpPr>
            <p:cNvPr id="78882" name="Rectangle 40"/>
            <p:cNvSpPr>
              <a:spLocks noChangeArrowheads="1"/>
            </p:cNvSpPr>
            <p:nvPr/>
          </p:nvSpPr>
          <p:spPr bwMode="auto">
            <a:xfrm>
              <a:off x="3469" y="2568"/>
              <a:ext cx="1860" cy="1316"/>
            </a:xfrm>
            <a:prstGeom prst="rect">
              <a:avLst/>
            </a:prstGeom>
            <a:solidFill>
              <a:srgbClr val="FFCC99"/>
            </a:solidFill>
            <a:ln w="25400">
              <a:solidFill>
                <a:srgbClr val="00628C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sz="2400">
                <a:ea typeface="ヒラギノ角ゴ Pro W3" pitchFamily="-84" charset="-128"/>
              </a:endParaRPr>
            </a:p>
          </p:txBody>
        </p:sp>
        <p:sp>
          <p:nvSpPr>
            <p:cNvPr id="78883" name="Text Box 41"/>
            <p:cNvSpPr txBox="1">
              <a:spLocks noChangeArrowheads="1"/>
            </p:cNvSpPr>
            <p:nvPr/>
          </p:nvSpPr>
          <p:spPr bwMode="auto">
            <a:xfrm>
              <a:off x="3503" y="2568"/>
              <a:ext cx="1826" cy="1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 b="1">
                  <a:solidFill>
                    <a:srgbClr val="00628C"/>
                  </a:solidFill>
                  <a:ea typeface="ヒラギノ角ゴ Pro W3" pitchFamily="-84" charset="-128"/>
                </a:rPr>
                <a:t>Issue:</a:t>
              </a:r>
            </a:p>
            <a:p>
              <a:pPr eaLnBrk="0" hangingPunct="0"/>
              <a:r>
                <a:rPr 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Useful when two numbers are 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‘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close together</a:t>
              </a:r>
              <a:r>
                <a:rPr lang="ja-JP" altLang="en-GB" sz="2000" b="1">
                  <a:solidFill>
                    <a:srgbClr val="00628C"/>
                  </a:solidFill>
                  <a:ea typeface="ヒラギノ角ゴ Pro W3" pitchFamily="-84" charset="-128"/>
                </a:rPr>
                <a:t>’</a:t>
              </a:r>
              <a:r>
                <a:rPr lang="en-GB" altLang="ja-JP" sz="2000" b="1">
                  <a:solidFill>
                    <a:srgbClr val="00628C"/>
                  </a:solidFill>
                  <a:ea typeface="ヒラギノ角ゴ Pro W3" pitchFamily="-84" charset="-128"/>
                </a:rPr>
                <a:t>, use of number bonds and place value can help.</a:t>
              </a:r>
              <a:endParaRPr lang="en-GB" sz="2000" b="1">
                <a:solidFill>
                  <a:srgbClr val="00628C"/>
                </a:solidFill>
                <a:ea typeface="ヒラギノ角ゴ Pro W3" pitchFamily="-84" charset="-128"/>
              </a:endParaRPr>
            </a:p>
          </p:txBody>
        </p:sp>
      </p:grp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2339975" y="5360988"/>
            <a:ext cx="1368425" cy="304800"/>
            <a:chOff x="1837" y="1752"/>
            <a:chExt cx="862" cy="192"/>
          </a:xfrm>
        </p:grpSpPr>
        <p:sp>
          <p:nvSpPr>
            <p:cNvPr id="78880" name="Text Box 43"/>
            <p:cNvSpPr txBox="1">
              <a:spLocks noChangeArrowheads="1"/>
            </p:cNvSpPr>
            <p:nvPr/>
          </p:nvSpPr>
          <p:spPr bwMode="auto">
            <a:xfrm>
              <a:off x="2210" y="1752"/>
              <a:ext cx="2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  <a:ea typeface="ヒラギノ角ゴ Pro W3" pitchFamily="-84" charset="-128"/>
                </a:rPr>
                <a:t>5</a:t>
              </a:r>
            </a:p>
          </p:txBody>
        </p:sp>
        <p:sp>
          <p:nvSpPr>
            <p:cNvPr id="78881" name="Line 44"/>
            <p:cNvSpPr>
              <a:spLocks noChangeShapeType="1"/>
            </p:cNvSpPr>
            <p:nvPr/>
          </p:nvSpPr>
          <p:spPr bwMode="auto">
            <a:xfrm>
              <a:off x="1837" y="1797"/>
              <a:ext cx="862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" name="Group 45"/>
          <p:cNvGrpSpPr>
            <a:grpSpLocks/>
          </p:cNvGrpSpPr>
          <p:nvPr/>
        </p:nvGrpSpPr>
        <p:grpSpPr bwMode="auto">
          <a:xfrm>
            <a:off x="3779838" y="5360988"/>
            <a:ext cx="576262" cy="304800"/>
            <a:chOff x="2744" y="1752"/>
            <a:chExt cx="363" cy="192"/>
          </a:xfrm>
        </p:grpSpPr>
        <p:sp>
          <p:nvSpPr>
            <p:cNvPr id="78878" name="Line 46"/>
            <p:cNvSpPr>
              <a:spLocks noChangeShapeType="1"/>
            </p:cNvSpPr>
            <p:nvPr/>
          </p:nvSpPr>
          <p:spPr bwMode="auto">
            <a:xfrm>
              <a:off x="2744" y="1797"/>
              <a:ext cx="363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879" name="Text Box 47"/>
            <p:cNvSpPr txBox="1">
              <a:spLocks noChangeArrowheads="1"/>
            </p:cNvSpPr>
            <p:nvPr/>
          </p:nvSpPr>
          <p:spPr bwMode="auto">
            <a:xfrm>
              <a:off x="2845" y="1752"/>
              <a:ext cx="1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  <a:ea typeface="ヒラギノ角ゴ Pro W3" pitchFamily="-84" charset="-128"/>
                </a:rPr>
                <a:t>2</a:t>
              </a:r>
            </a:p>
          </p:txBody>
        </p:sp>
      </p:grpSp>
      <p:grpSp>
        <p:nvGrpSpPr>
          <p:cNvPr id="17" name="Group 48"/>
          <p:cNvGrpSpPr>
            <a:grpSpLocks/>
          </p:cNvGrpSpPr>
          <p:nvPr/>
        </p:nvGrpSpPr>
        <p:grpSpPr bwMode="auto">
          <a:xfrm>
            <a:off x="3563938" y="5237163"/>
            <a:ext cx="358775" cy="357187"/>
            <a:chOff x="2336" y="1706"/>
            <a:chExt cx="226" cy="225"/>
          </a:xfrm>
        </p:grpSpPr>
        <p:sp>
          <p:nvSpPr>
            <p:cNvPr id="78876" name="Line 49"/>
            <p:cNvSpPr>
              <a:spLocks noChangeShapeType="1"/>
            </p:cNvSpPr>
            <p:nvPr/>
          </p:nvSpPr>
          <p:spPr bwMode="auto">
            <a:xfrm>
              <a:off x="2411" y="1706"/>
              <a:ext cx="0" cy="91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877" name="Text Box 50"/>
            <p:cNvSpPr txBox="1">
              <a:spLocks noChangeArrowheads="1"/>
            </p:cNvSpPr>
            <p:nvPr/>
          </p:nvSpPr>
          <p:spPr bwMode="auto">
            <a:xfrm>
              <a:off x="2336" y="1797"/>
              <a:ext cx="2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  <a:ea typeface="ヒラギノ角ゴ Pro W3" pitchFamily="-84" charset="-128"/>
                </a:rPr>
                <a:t> 10</a:t>
              </a:r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3781425" y="2997200"/>
            <a:ext cx="358775" cy="357188"/>
            <a:chOff x="2427" y="2296"/>
            <a:chExt cx="226" cy="225"/>
          </a:xfrm>
        </p:grpSpPr>
        <p:sp>
          <p:nvSpPr>
            <p:cNvPr id="78874" name="Line 52"/>
            <p:cNvSpPr>
              <a:spLocks noChangeShapeType="1"/>
            </p:cNvSpPr>
            <p:nvPr/>
          </p:nvSpPr>
          <p:spPr bwMode="auto">
            <a:xfrm>
              <a:off x="2502" y="2296"/>
              <a:ext cx="0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875" name="Text Box 53"/>
            <p:cNvSpPr txBox="1">
              <a:spLocks noChangeArrowheads="1"/>
            </p:cNvSpPr>
            <p:nvPr/>
          </p:nvSpPr>
          <p:spPr bwMode="auto">
            <a:xfrm>
              <a:off x="2427" y="2387"/>
              <a:ext cx="2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b="1">
                  <a:solidFill>
                    <a:srgbClr val="00628C"/>
                  </a:solidFill>
                  <a:ea typeface="ヒラギノ角ゴ Pro W3" pitchFamily="-84" charset="-128"/>
                </a:rPr>
                <a:t> </a:t>
              </a:r>
              <a:r>
                <a:rPr lang="en-GB" sz="1400" b="1">
                  <a:solidFill>
                    <a:srgbClr val="FF0000"/>
                  </a:solidFill>
                  <a:ea typeface="ヒラギノ角ゴ Pro W3" pitchFamily="-84" charset="-128"/>
                </a:rPr>
                <a:t>10</a:t>
              </a:r>
            </a:p>
          </p:txBody>
        </p:sp>
      </p:grpSp>
      <p:grpSp>
        <p:nvGrpSpPr>
          <p:cNvPr id="19" name="Group 54"/>
          <p:cNvGrpSpPr>
            <a:grpSpLocks/>
          </p:cNvGrpSpPr>
          <p:nvPr/>
        </p:nvGrpSpPr>
        <p:grpSpPr bwMode="auto">
          <a:xfrm>
            <a:off x="3922713" y="3070225"/>
            <a:ext cx="504825" cy="358775"/>
            <a:chOff x="2472" y="2159"/>
            <a:chExt cx="318" cy="226"/>
          </a:xfrm>
        </p:grpSpPr>
        <p:sp>
          <p:nvSpPr>
            <p:cNvPr id="78872" name="Text Box 55"/>
            <p:cNvSpPr txBox="1">
              <a:spLocks noChangeArrowheads="1"/>
            </p:cNvSpPr>
            <p:nvPr/>
          </p:nvSpPr>
          <p:spPr bwMode="auto">
            <a:xfrm>
              <a:off x="2517" y="2193"/>
              <a:ext cx="2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FF0000"/>
                  </a:solidFill>
                  <a:ea typeface="ヒラギノ角ゴ Pro W3" pitchFamily="-84" charset="-128"/>
                </a:rPr>
                <a:t>-2</a:t>
              </a:r>
            </a:p>
          </p:txBody>
        </p:sp>
        <p:sp>
          <p:nvSpPr>
            <p:cNvPr id="78873" name="Freeform 56"/>
            <p:cNvSpPr>
              <a:spLocks/>
            </p:cNvSpPr>
            <p:nvPr/>
          </p:nvSpPr>
          <p:spPr bwMode="auto">
            <a:xfrm flipV="1">
              <a:off x="2472" y="2159"/>
              <a:ext cx="318" cy="46"/>
            </a:xfrm>
            <a:custGeom>
              <a:avLst/>
              <a:gdLst>
                <a:gd name="T0" fmla="*/ 0 w 589"/>
                <a:gd name="T1" fmla="*/ 1 h 73"/>
                <a:gd name="T2" fmla="*/ 1 w 589"/>
                <a:gd name="T3" fmla="*/ 0 h 73"/>
                <a:gd name="T4" fmla="*/ 1 w 589"/>
                <a:gd name="T5" fmla="*/ 1 h 73"/>
                <a:gd name="T6" fmla="*/ 0 60000 65536"/>
                <a:gd name="T7" fmla="*/ 0 60000 65536"/>
                <a:gd name="T8" fmla="*/ 0 60000 65536"/>
                <a:gd name="T9" fmla="*/ 0 w 589"/>
                <a:gd name="T10" fmla="*/ 0 h 73"/>
                <a:gd name="T11" fmla="*/ 589 w 589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9" h="73">
                  <a:moveTo>
                    <a:pt x="0" y="73"/>
                  </a:moveTo>
                  <a:cubicBezTo>
                    <a:pt x="87" y="36"/>
                    <a:pt x="174" y="0"/>
                    <a:pt x="272" y="0"/>
                  </a:cubicBezTo>
                  <a:cubicBezTo>
                    <a:pt x="370" y="0"/>
                    <a:pt x="536" y="61"/>
                    <a:pt x="589" y="73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</p:grpSp>
      <p:grpSp>
        <p:nvGrpSpPr>
          <p:cNvPr id="20" name="Group 57"/>
          <p:cNvGrpSpPr>
            <a:grpSpLocks/>
          </p:cNvGrpSpPr>
          <p:nvPr/>
        </p:nvGrpSpPr>
        <p:grpSpPr bwMode="auto">
          <a:xfrm>
            <a:off x="2916238" y="3070225"/>
            <a:ext cx="936625" cy="358775"/>
            <a:chOff x="1882" y="2159"/>
            <a:chExt cx="590" cy="226"/>
          </a:xfrm>
        </p:grpSpPr>
        <p:sp>
          <p:nvSpPr>
            <p:cNvPr id="78870" name="Freeform 58"/>
            <p:cNvSpPr>
              <a:spLocks/>
            </p:cNvSpPr>
            <p:nvPr/>
          </p:nvSpPr>
          <p:spPr bwMode="auto">
            <a:xfrm flipV="1">
              <a:off x="1882" y="2159"/>
              <a:ext cx="590" cy="44"/>
            </a:xfrm>
            <a:custGeom>
              <a:avLst/>
              <a:gdLst>
                <a:gd name="T0" fmla="*/ 0 w 589"/>
                <a:gd name="T1" fmla="*/ 1 h 73"/>
                <a:gd name="T2" fmla="*/ 272 w 589"/>
                <a:gd name="T3" fmla="*/ 0 h 73"/>
                <a:gd name="T4" fmla="*/ 610 w 589"/>
                <a:gd name="T5" fmla="*/ 1 h 73"/>
                <a:gd name="T6" fmla="*/ 0 60000 65536"/>
                <a:gd name="T7" fmla="*/ 0 60000 65536"/>
                <a:gd name="T8" fmla="*/ 0 60000 65536"/>
                <a:gd name="T9" fmla="*/ 0 w 589"/>
                <a:gd name="T10" fmla="*/ 0 h 73"/>
                <a:gd name="T11" fmla="*/ 589 w 589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9" h="73">
                  <a:moveTo>
                    <a:pt x="0" y="73"/>
                  </a:moveTo>
                  <a:cubicBezTo>
                    <a:pt x="87" y="36"/>
                    <a:pt x="174" y="0"/>
                    <a:pt x="272" y="0"/>
                  </a:cubicBezTo>
                  <a:cubicBezTo>
                    <a:pt x="370" y="0"/>
                    <a:pt x="536" y="61"/>
                    <a:pt x="589" y="73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lIns="0" tIns="0" rIns="0" bIns="0" anchor="ctr"/>
            <a:lstStyle/>
            <a:p>
              <a:endParaRPr lang="en-GB"/>
            </a:p>
          </p:txBody>
        </p:sp>
        <p:sp>
          <p:nvSpPr>
            <p:cNvPr id="78871" name="Text Box 59"/>
            <p:cNvSpPr txBox="1">
              <a:spLocks noChangeArrowheads="1"/>
            </p:cNvSpPr>
            <p:nvPr/>
          </p:nvSpPr>
          <p:spPr bwMode="auto">
            <a:xfrm>
              <a:off x="2063" y="2193"/>
              <a:ext cx="3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FF0000"/>
                  </a:solidFill>
                  <a:ea typeface="ヒラギノ角ゴ Pro W3" pitchFamily="-84" charset="-128"/>
                </a:rPr>
                <a:t>-3</a:t>
              </a:r>
            </a:p>
          </p:txBody>
        </p:sp>
      </p:grpSp>
      <p:sp>
        <p:nvSpPr>
          <p:cNvPr id="78869" name="Slide Number Placeholder 5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B8BC96-580A-41CF-8BF6-E114B58F1A1D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/>
      <p:bldP spid="190468" grpId="0"/>
    </p:bld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EE0BCA6EFBD0448B5F89B3DC6C895F" ma:contentTypeVersion="0" ma:contentTypeDescription="Create a new document." ma:contentTypeScope="" ma:versionID="549dfa1fefbdf8c869effbccfef16a0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F5540-3CC3-424E-BC66-3C61EB8A20F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3ADA0F8-738C-4B4C-860F-1DA6356D0C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95A7462-846D-4097-896E-FEFB3DDCA6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236</Words>
  <Application>Microsoft Office PowerPoint</Application>
  <PresentationFormat>On-screen Show (4:3)</PresentationFormat>
  <Paragraphs>51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ヒラギノ角ゴ Pro W3</vt:lpstr>
      <vt:lpstr>nctem1</vt:lpstr>
      <vt:lpstr>PowerPoint Presentation</vt:lpstr>
      <vt:lpstr>Models for subtraction</vt:lpstr>
      <vt:lpstr>Models for subtraction</vt:lpstr>
    </vt:vector>
  </TitlesOfParts>
  <Company>Tribal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PD Lead Support Programme</dc:title>
  <dc:creator>deborah.morgan</dc:creator>
  <cp:lastModifiedBy>Owner</cp:lastModifiedBy>
  <cp:revision>70</cp:revision>
  <dcterms:created xsi:type="dcterms:W3CDTF">2013-01-02T16:28:37Z</dcterms:created>
  <dcterms:modified xsi:type="dcterms:W3CDTF">2014-04-01T21:38:14Z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0x010100BBEE0BCA6EFBD0448B5F89B3DC6C895F</vt:lpwstr>
  </property>
</Properties>
</file>