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9946" autoAdjust="0"/>
  </p:normalViewPr>
  <p:slideViewPr>
    <p:cSldViewPr>
      <p:cViewPr varScale="1">
        <p:scale>
          <a:sx n="67" d="100"/>
          <a:sy n="67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But, how many groups of 5 in 126?</a:t>
            </a:r>
            <a:r>
              <a:rPr lang="en-GB" baseline="0" dirty="0" smtClean="0"/>
              <a:t> The array starts to get a bit big!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040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These</a:t>
            </a:r>
            <a:r>
              <a:rPr lang="en-GB" baseline="0" dirty="0" smtClean="0"/>
              <a:t> are my slides, which arose out of our thinking last time, but they are similar in approach to NCETM’s presentation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49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>
                <a:solidFill>
                  <a:srgbClr val="FF0000"/>
                </a:solidFill>
              </a:rPr>
              <a:t>Formal Division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1371600" indent="-1371600" algn="ctr">
              <a:buFontTx/>
              <a:buAutoNum type="arabicPlain" startAt="5"/>
              <a:defRPr/>
            </a:pPr>
            <a:r>
              <a:rPr lang="en-GB" sz="8000" dirty="0" smtClean="0"/>
              <a:t>1 2 6</a:t>
            </a:r>
          </a:p>
          <a:p>
            <a:pPr marL="0" indent="0">
              <a:buFontTx/>
              <a:buNone/>
              <a:defRPr/>
            </a:pPr>
            <a:endParaRPr lang="en-GB" sz="2800" dirty="0" smtClean="0"/>
          </a:p>
          <a:p>
            <a:pPr marL="0" indent="0">
              <a:buFontTx/>
              <a:buNone/>
              <a:defRPr/>
            </a:pPr>
            <a:r>
              <a:rPr lang="en-GB" sz="2800" dirty="0" smtClean="0"/>
              <a:t>How can we teach this for understanding?</a:t>
            </a:r>
          </a:p>
          <a:p>
            <a:pPr marL="0" indent="0">
              <a:buFontTx/>
              <a:buNone/>
              <a:defRPr/>
            </a:pPr>
            <a:endParaRPr lang="en-GB" sz="200" dirty="0" smtClean="0"/>
          </a:p>
          <a:p>
            <a:pPr marL="0" indent="0">
              <a:buFontTx/>
              <a:buNone/>
              <a:defRPr/>
            </a:pPr>
            <a:r>
              <a:rPr lang="en-GB" sz="2800" dirty="0" smtClean="0"/>
              <a:t>How important is it to teach for understanding?</a:t>
            </a: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779838" y="1628775"/>
            <a:ext cx="0" cy="12239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79838" y="1628775"/>
            <a:ext cx="27368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Box 3"/>
          <p:cNvSpPr txBox="1">
            <a:spLocks noChangeArrowheads="1"/>
          </p:cNvSpPr>
          <p:nvPr/>
        </p:nvSpPr>
        <p:spPr bwMode="auto">
          <a:xfrm>
            <a:off x="755650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03350" y="1538288"/>
            <a:ext cx="0" cy="811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350" y="1557338"/>
            <a:ext cx="4537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25" name="TextBox 15"/>
          <p:cNvSpPr txBox="1">
            <a:spLocks noChangeArrowheads="1"/>
          </p:cNvSpPr>
          <p:nvPr/>
        </p:nvSpPr>
        <p:spPr bwMode="auto">
          <a:xfrm>
            <a:off x="17637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1</a:t>
            </a:r>
          </a:p>
        </p:txBody>
      </p:sp>
      <p:sp>
        <p:nvSpPr>
          <p:cNvPr id="56326" name="TextBox 16"/>
          <p:cNvSpPr txBox="1">
            <a:spLocks noChangeArrowheads="1"/>
          </p:cNvSpPr>
          <p:nvPr/>
        </p:nvSpPr>
        <p:spPr bwMode="auto">
          <a:xfrm>
            <a:off x="26273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2</a:t>
            </a:r>
          </a:p>
        </p:txBody>
      </p:sp>
      <p:sp>
        <p:nvSpPr>
          <p:cNvPr id="56327" name="TextBox 17"/>
          <p:cNvSpPr txBox="1">
            <a:spLocks noChangeArrowheads="1"/>
          </p:cNvSpPr>
          <p:nvPr/>
        </p:nvSpPr>
        <p:spPr bwMode="auto">
          <a:xfrm>
            <a:off x="3563938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6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387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84438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419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56100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2" name="TextBox 24"/>
          <p:cNvSpPr txBox="1">
            <a:spLocks noChangeArrowheads="1"/>
          </p:cNvSpPr>
          <p:nvPr/>
        </p:nvSpPr>
        <p:spPr bwMode="auto">
          <a:xfrm>
            <a:off x="1685925" y="1158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00338" y="128588"/>
            <a:ext cx="431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T</a:t>
            </a:r>
          </a:p>
        </p:txBody>
      </p:sp>
      <p:sp>
        <p:nvSpPr>
          <p:cNvPr id="56334" name="TextBox 26"/>
          <p:cNvSpPr txBox="1">
            <a:spLocks noChangeArrowheads="1"/>
          </p:cNvSpPr>
          <p:nvPr/>
        </p:nvSpPr>
        <p:spPr bwMode="auto">
          <a:xfrm>
            <a:off x="3656013" y="1285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00B050"/>
                </a:solidFill>
              </a:rPr>
              <a:t>U</a:t>
            </a:r>
          </a:p>
        </p:txBody>
      </p:sp>
      <p:sp>
        <p:nvSpPr>
          <p:cNvPr id="33" name="Oval 32"/>
          <p:cNvSpPr/>
          <p:nvPr/>
        </p:nvSpPr>
        <p:spPr>
          <a:xfrm>
            <a:off x="1685925" y="2492375"/>
            <a:ext cx="215900" cy="2159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2700338" y="264477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5" name="Oval 34"/>
          <p:cNvSpPr/>
          <p:nvPr/>
        </p:nvSpPr>
        <p:spPr>
          <a:xfrm>
            <a:off x="2987675" y="2636838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6" name="Oval 35"/>
          <p:cNvSpPr/>
          <p:nvPr/>
        </p:nvSpPr>
        <p:spPr>
          <a:xfrm>
            <a:off x="3563938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7" name="Oval 36"/>
          <p:cNvSpPr/>
          <p:nvPr/>
        </p:nvSpPr>
        <p:spPr>
          <a:xfrm>
            <a:off x="3871913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578225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9" name="Oval 38"/>
          <p:cNvSpPr/>
          <p:nvPr/>
        </p:nvSpPr>
        <p:spPr>
          <a:xfrm>
            <a:off x="3924300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3924300" y="29416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1" name="Oval 40"/>
          <p:cNvSpPr/>
          <p:nvPr/>
        </p:nvSpPr>
        <p:spPr>
          <a:xfrm>
            <a:off x="3635375" y="29972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6344" name="TextBox 41"/>
          <p:cNvSpPr txBox="1">
            <a:spLocks noChangeArrowheads="1"/>
          </p:cNvSpPr>
          <p:nvPr/>
        </p:nvSpPr>
        <p:spPr bwMode="auto">
          <a:xfrm>
            <a:off x="5795963" y="2205038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/>
              <a:t>Here’s the number represented with place value counters. 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795963" y="32131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/>
              <a:t>The divisor is 5, so we are trying to find out </a:t>
            </a:r>
            <a:r>
              <a:rPr lang="en-GB" altLang="en-US" b="1"/>
              <a:t>how many groups of 5 </a:t>
            </a:r>
            <a:r>
              <a:rPr lang="en-GB" altLang="en-US"/>
              <a:t>there are in 126.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795963" y="4221163"/>
            <a:ext cx="316865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b="1"/>
              <a:t>We must remember, we can only work with </a:t>
            </a:r>
            <a:r>
              <a:rPr lang="en-GB" altLang="en-US" b="1" u="sng"/>
              <a:t>hundred counters </a:t>
            </a:r>
            <a:r>
              <a:rPr lang="en-GB" altLang="en-US" b="1"/>
              <a:t>in the hundreds column, </a:t>
            </a:r>
            <a:r>
              <a:rPr lang="en-GB" altLang="en-US" b="1" u="sng"/>
              <a:t>tens counters</a:t>
            </a:r>
            <a:r>
              <a:rPr lang="en-GB" altLang="en-US" b="1"/>
              <a:t> in the tens column, and so 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Box 3"/>
          <p:cNvSpPr txBox="1">
            <a:spLocks noChangeArrowheads="1"/>
          </p:cNvSpPr>
          <p:nvPr/>
        </p:nvSpPr>
        <p:spPr bwMode="auto">
          <a:xfrm>
            <a:off x="755650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03350" y="1538288"/>
            <a:ext cx="0" cy="811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350" y="1557338"/>
            <a:ext cx="4537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49" name="TextBox 15"/>
          <p:cNvSpPr txBox="1">
            <a:spLocks noChangeArrowheads="1"/>
          </p:cNvSpPr>
          <p:nvPr/>
        </p:nvSpPr>
        <p:spPr bwMode="auto">
          <a:xfrm>
            <a:off x="17637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1</a:t>
            </a:r>
          </a:p>
        </p:txBody>
      </p:sp>
      <p:sp>
        <p:nvSpPr>
          <p:cNvPr id="57350" name="TextBox 16"/>
          <p:cNvSpPr txBox="1">
            <a:spLocks noChangeArrowheads="1"/>
          </p:cNvSpPr>
          <p:nvPr/>
        </p:nvSpPr>
        <p:spPr bwMode="auto">
          <a:xfrm>
            <a:off x="26273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2</a:t>
            </a:r>
          </a:p>
        </p:txBody>
      </p:sp>
      <p:sp>
        <p:nvSpPr>
          <p:cNvPr id="57351" name="TextBox 17"/>
          <p:cNvSpPr txBox="1">
            <a:spLocks noChangeArrowheads="1"/>
          </p:cNvSpPr>
          <p:nvPr/>
        </p:nvSpPr>
        <p:spPr bwMode="auto">
          <a:xfrm>
            <a:off x="3563938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6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387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84438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419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56100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56" name="TextBox 24"/>
          <p:cNvSpPr txBox="1">
            <a:spLocks noChangeArrowheads="1"/>
          </p:cNvSpPr>
          <p:nvPr/>
        </p:nvSpPr>
        <p:spPr bwMode="auto">
          <a:xfrm>
            <a:off x="1685925" y="1158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00338" y="128588"/>
            <a:ext cx="431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T</a:t>
            </a:r>
          </a:p>
        </p:txBody>
      </p:sp>
      <p:sp>
        <p:nvSpPr>
          <p:cNvPr id="57358" name="TextBox 26"/>
          <p:cNvSpPr txBox="1">
            <a:spLocks noChangeArrowheads="1"/>
          </p:cNvSpPr>
          <p:nvPr/>
        </p:nvSpPr>
        <p:spPr bwMode="auto">
          <a:xfrm>
            <a:off x="3656013" y="1285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00B050"/>
                </a:solidFill>
              </a:rPr>
              <a:t>U</a:t>
            </a:r>
          </a:p>
        </p:txBody>
      </p:sp>
      <p:sp>
        <p:nvSpPr>
          <p:cNvPr id="33" name="Oval 32"/>
          <p:cNvSpPr/>
          <p:nvPr/>
        </p:nvSpPr>
        <p:spPr>
          <a:xfrm>
            <a:off x="1685925" y="2492375"/>
            <a:ext cx="215900" cy="2159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2700338" y="264477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5" name="Oval 34"/>
          <p:cNvSpPr/>
          <p:nvPr/>
        </p:nvSpPr>
        <p:spPr>
          <a:xfrm>
            <a:off x="2987675" y="2636838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6" name="Oval 35"/>
          <p:cNvSpPr/>
          <p:nvPr/>
        </p:nvSpPr>
        <p:spPr>
          <a:xfrm>
            <a:off x="3563938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7" name="Oval 36"/>
          <p:cNvSpPr/>
          <p:nvPr/>
        </p:nvSpPr>
        <p:spPr>
          <a:xfrm>
            <a:off x="3871913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578225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9" name="Oval 38"/>
          <p:cNvSpPr/>
          <p:nvPr/>
        </p:nvSpPr>
        <p:spPr>
          <a:xfrm>
            <a:off x="3924300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3924300" y="29416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1" name="Oval 40"/>
          <p:cNvSpPr/>
          <p:nvPr/>
        </p:nvSpPr>
        <p:spPr>
          <a:xfrm>
            <a:off x="3635375" y="29972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7368" name="TextBox 41"/>
          <p:cNvSpPr txBox="1">
            <a:spLocks noChangeArrowheads="1"/>
          </p:cNvSpPr>
          <p:nvPr/>
        </p:nvSpPr>
        <p:spPr bwMode="auto">
          <a:xfrm>
            <a:off x="5795963" y="2205038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b="1"/>
              <a:t>How many groups of 5 can we make in the hundreds column?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827713" y="3213100"/>
            <a:ext cx="31670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/>
              <a:t>We can’t make any, so we will exchange the hundred counter for 10 tens counters.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3"/>
          <p:cNvSpPr txBox="1">
            <a:spLocks noChangeArrowheads="1"/>
          </p:cNvSpPr>
          <p:nvPr/>
        </p:nvSpPr>
        <p:spPr bwMode="auto">
          <a:xfrm>
            <a:off x="755650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03350" y="1538288"/>
            <a:ext cx="0" cy="811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350" y="1557338"/>
            <a:ext cx="4537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73" name="TextBox 15"/>
          <p:cNvSpPr txBox="1">
            <a:spLocks noChangeArrowheads="1"/>
          </p:cNvSpPr>
          <p:nvPr/>
        </p:nvSpPr>
        <p:spPr bwMode="auto">
          <a:xfrm>
            <a:off x="17637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1</a:t>
            </a:r>
          </a:p>
        </p:txBody>
      </p:sp>
      <p:sp>
        <p:nvSpPr>
          <p:cNvPr id="58374" name="TextBox 16"/>
          <p:cNvSpPr txBox="1">
            <a:spLocks noChangeArrowheads="1"/>
          </p:cNvSpPr>
          <p:nvPr/>
        </p:nvSpPr>
        <p:spPr bwMode="auto">
          <a:xfrm>
            <a:off x="26273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2</a:t>
            </a:r>
          </a:p>
        </p:txBody>
      </p:sp>
      <p:sp>
        <p:nvSpPr>
          <p:cNvPr id="58375" name="TextBox 17"/>
          <p:cNvSpPr txBox="1">
            <a:spLocks noChangeArrowheads="1"/>
          </p:cNvSpPr>
          <p:nvPr/>
        </p:nvSpPr>
        <p:spPr bwMode="auto">
          <a:xfrm>
            <a:off x="3563938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6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387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84438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419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56100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80" name="TextBox 24"/>
          <p:cNvSpPr txBox="1">
            <a:spLocks noChangeArrowheads="1"/>
          </p:cNvSpPr>
          <p:nvPr/>
        </p:nvSpPr>
        <p:spPr bwMode="auto">
          <a:xfrm>
            <a:off x="1685925" y="1158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00338" y="128588"/>
            <a:ext cx="431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T</a:t>
            </a:r>
          </a:p>
        </p:txBody>
      </p:sp>
      <p:sp>
        <p:nvSpPr>
          <p:cNvPr id="58382" name="TextBox 26"/>
          <p:cNvSpPr txBox="1">
            <a:spLocks noChangeArrowheads="1"/>
          </p:cNvSpPr>
          <p:nvPr/>
        </p:nvSpPr>
        <p:spPr bwMode="auto">
          <a:xfrm>
            <a:off x="3656013" y="1285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00B050"/>
                </a:solidFill>
              </a:rPr>
              <a:t>U</a:t>
            </a:r>
          </a:p>
        </p:txBody>
      </p:sp>
      <p:sp>
        <p:nvSpPr>
          <p:cNvPr id="34" name="Oval 33"/>
          <p:cNvSpPr/>
          <p:nvPr/>
        </p:nvSpPr>
        <p:spPr>
          <a:xfrm>
            <a:off x="2700338" y="264477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5" name="Oval 34"/>
          <p:cNvSpPr/>
          <p:nvPr/>
        </p:nvSpPr>
        <p:spPr>
          <a:xfrm>
            <a:off x="2987675" y="2636838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6" name="Oval 35"/>
          <p:cNvSpPr/>
          <p:nvPr/>
        </p:nvSpPr>
        <p:spPr>
          <a:xfrm>
            <a:off x="3563938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7" name="Oval 36"/>
          <p:cNvSpPr/>
          <p:nvPr/>
        </p:nvSpPr>
        <p:spPr>
          <a:xfrm>
            <a:off x="3871913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578225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9" name="Oval 38"/>
          <p:cNvSpPr/>
          <p:nvPr/>
        </p:nvSpPr>
        <p:spPr>
          <a:xfrm>
            <a:off x="3924300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3924300" y="29416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1" name="Oval 40"/>
          <p:cNvSpPr/>
          <p:nvPr/>
        </p:nvSpPr>
        <p:spPr>
          <a:xfrm>
            <a:off x="3635375" y="29972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8" name="Oval 27"/>
          <p:cNvSpPr/>
          <p:nvPr/>
        </p:nvSpPr>
        <p:spPr>
          <a:xfrm>
            <a:off x="2700338" y="301307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9" name="Oval 28"/>
          <p:cNvSpPr/>
          <p:nvPr/>
        </p:nvSpPr>
        <p:spPr>
          <a:xfrm>
            <a:off x="2700338" y="3284538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2987675" y="29972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1" name="Oval 30"/>
          <p:cNvSpPr/>
          <p:nvPr/>
        </p:nvSpPr>
        <p:spPr>
          <a:xfrm>
            <a:off x="2987675" y="3284538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2" name="Oval 31"/>
          <p:cNvSpPr/>
          <p:nvPr/>
        </p:nvSpPr>
        <p:spPr>
          <a:xfrm>
            <a:off x="2700338" y="3573463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4" name="Oval 43"/>
          <p:cNvSpPr/>
          <p:nvPr/>
        </p:nvSpPr>
        <p:spPr>
          <a:xfrm>
            <a:off x="2987675" y="3573463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5" name="Oval 44"/>
          <p:cNvSpPr/>
          <p:nvPr/>
        </p:nvSpPr>
        <p:spPr>
          <a:xfrm>
            <a:off x="2700338" y="38608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6" name="Oval 45"/>
          <p:cNvSpPr/>
          <p:nvPr/>
        </p:nvSpPr>
        <p:spPr>
          <a:xfrm>
            <a:off x="2987675" y="38608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7" name="Oval 46"/>
          <p:cNvSpPr/>
          <p:nvPr/>
        </p:nvSpPr>
        <p:spPr>
          <a:xfrm>
            <a:off x="2700338" y="414972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8" name="Oval 47"/>
          <p:cNvSpPr/>
          <p:nvPr/>
        </p:nvSpPr>
        <p:spPr>
          <a:xfrm>
            <a:off x="3059113" y="4149725"/>
            <a:ext cx="217487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795963" y="2205038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b="1"/>
              <a:t>How many groups of 5 can we make in the tens column?</a:t>
            </a:r>
          </a:p>
        </p:txBody>
      </p:sp>
      <p:sp>
        <p:nvSpPr>
          <p:cNvPr id="58402" name="TextBox 49"/>
          <p:cNvSpPr txBox="1">
            <a:spLocks noChangeArrowheads="1"/>
          </p:cNvSpPr>
          <p:nvPr/>
        </p:nvSpPr>
        <p:spPr bwMode="auto">
          <a:xfrm>
            <a:off x="2484438" y="1628775"/>
            <a:ext cx="431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1600" b="1"/>
              <a:t>1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763713" y="1700213"/>
            <a:ext cx="576262" cy="504825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Box 3"/>
          <p:cNvSpPr txBox="1">
            <a:spLocks noChangeArrowheads="1"/>
          </p:cNvSpPr>
          <p:nvPr/>
        </p:nvSpPr>
        <p:spPr bwMode="auto">
          <a:xfrm>
            <a:off x="755650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03350" y="1538288"/>
            <a:ext cx="0" cy="811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350" y="1557338"/>
            <a:ext cx="4537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97" name="TextBox 15"/>
          <p:cNvSpPr txBox="1">
            <a:spLocks noChangeArrowheads="1"/>
          </p:cNvSpPr>
          <p:nvPr/>
        </p:nvSpPr>
        <p:spPr bwMode="auto">
          <a:xfrm>
            <a:off x="17637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1</a:t>
            </a:r>
          </a:p>
        </p:txBody>
      </p:sp>
      <p:sp>
        <p:nvSpPr>
          <p:cNvPr id="59398" name="TextBox 16"/>
          <p:cNvSpPr txBox="1">
            <a:spLocks noChangeArrowheads="1"/>
          </p:cNvSpPr>
          <p:nvPr/>
        </p:nvSpPr>
        <p:spPr bwMode="auto">
          <a:xfrm>
            <a:off x="26273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2</a:t>
            </a:r>
          </a:p>
        </p:txBody>
      </p:sp>
      <p:sp>
        <p:nvSpPr>
          <p:cNvPr id="59399" name="TextBox 17"/>
          <p:cNvSpPr txBox="1">
            <a:spLocks noChangeArrowheads="1"/>
          </p:cNvSpPr>
          <p:nvPr/>
        </p:nvSpPr>
        <p:spPr bwMode="auto">
          <a:xfrm>
            <a:off x="3563938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6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387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84438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419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56100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04" name="TextBox 24"/>
          <p:cNvSpPr txBox="1">
            <a:spLocks noChangeArrowheads="1"/>
          </p:cNvSpPr>
          <p:nvPr/>
        </p:nvSpPr>
        <p:spPr bwMode="auto">
          <a:xfrm>
            <a:off x="1685925" y="1158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00338" y="128588"/>
            <a:ext cx="431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T</a:t>
            </a:r>
          </a:p>
        </p:txBody>
      </p:sp>
      <p:sp>
        <p:nvSpPr>
          <p:cNvPr id="59406" name="TextBox 26"/>
          <p:cNvSpPr txBox="1">
            <a:spLocks noChangeArrowheads="1"/>
          </p:cNvSpPr>
          <p:nvPr/>
        </p:nvSpPr>
        <p:spPr bwMode="auto">
          <a:xfrm>
            <a:off x="3656013" y="1285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00B050"/>
                </a:solidFill>
              </a:rPr>
              <a:t>U</a:t>
            </a:r>
          </a:p>
        </p:txBody>
      </p:sp>
      <p:sp>
        <p:nvSpPr>
          <p:cNvPr id="34" name="Oval 33"/>
          <p:cNvSpPr/>
          <p:nvPr/>
        </p:nvSpPr>
        <p:spPr>
          <a:xfrm>
            <a:off x="2605088" y="2530475"/>
            <a:ext cx="215900" cy="2174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5" name="Oval 34"/>
          <p:cNvSpPr/>
          <p:nvPr/>
        </p:nvSpPr>
        <p:spPr>
          <a:xfrm>
            <a:off x="2830513" y="25654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6" name="Oval 35"/>
          <p:cNvSpPr/>
          <p:nvPr/>
        </p:nvSpPr>
        <p:spPr>
          <a:xfrm>
            <a:off x="3563938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7" name="Oval 36"/>
          <p:cNvSpPr/>
          <p:nvPr/>
        </p:nvSpPr>
        <p:spPr>
          <a:xfrm>
            <a:off x="3871913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578225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9" name="Oval 38"/>
          <p:cNvSpPr/>
          <p:nvPr/>
        </p:nvSpPr>
        <p:spPr>
          <a:xfrm>
            <a:off x="3924300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3924300" y="29416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1" name="Oval 40"/>
          <p:cNvSpPr/>
          <p:nvPr/>
        </p:nvSpPr>
        <p:spPr>
          <a:xfrm>
            <a:off x="3635375" y="29972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9415" name="TextBox 41"/>
          <p:cNvSpPr txBox="1">
            <a:spLocks noChangeArrowheads="1"/>
          </p:cNvSpPr>
          <p:nvPr/>
        </p:nvSpPr>
        <p:spPr bwMode="auto">
          <a:xfrm>
            <a:off x="5795963" y="2205038"/>
            <a:ext cx="31686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/>
              <a:t>We can make 2 groups of 5, with 2 left over.</a:t>
            </a:r>
          </a:p>
        </p:txBody>
      </p:sp>
      <p:sp>
        <p:nvSpPr>
          <p:cNvPr id="28" name="Oval 27"/>
          <p:cNvSpPr/>
          <p:nvPr/>
        </p:nvSpPr>
        <p:spPr>
          <a:xfrm>
            <a:off x="2605088" y="2816225"/>
            <a:ext cx="215900" cy="2174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9" name="Oval 28"/>
          <p:cNvSpPr/>
          <p:nvPr/>
        </p:nvSpPr>
        <p:spPr>
          <a:xfrm>
            <a:off x="2713038" y="310515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2844800" y="283845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1" name="Oval 30"/>
          <p:cNvSpPr/>
          <p:nvPr/>
        </p:nvSpPr>
        <p:spPr>
          <a:xfrm>
            <a:off x="2908300" y="5270500"/>
            <a:ext cx="217488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2" name="Oval 31"/>
          <p:cNvSpPr/>
          <p:nvPr/>
        </p:nvSpPr>
        <p:spPr>
          <a:xfrm>
            <a:off x="2784475" y="38608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4" name="Oval 43"/>
          <p:cNvSpPr/>
          <p:nvPr/>
        </p:nvSpPr>
        <p:spPr>
          <a:xfrm>
            <a:off x="2663825" y="52705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5" name="Oval 44"/>
          <p:cNvSpPr/>
          <p:nvPr/>
        </p:nvSpPr>
        <p:spPr>
          <a:xfrm>
            <a:off x="2627313" y="414972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6" name="Oval 45"/>
          <p:cNvSpPr/>
          <p:nvPr/>
        </p:nvSpPr>
        <p:spPr>
          <a:xfrm>
            <a:off x="2882900" y="414972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7" name="Oval 46"/>
          <p:cNvSpPr/>
          <p:nvPr/>
        </p:nvSpPr>
        <p:spPr>
          <a:xfrm>
            <a:off x="2628900" y="4437063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8" name="Oval 47"/>
          <p:cNvSpPr/>
          <p:nvPr/>
        </p:nvSpPr>
        <p:spPr>
          <a:xfrm>
            <a:off x="2879725" y="4437063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9426" name="TextBox 48"/>
          <p:cNvSpPr txBox="1">
            <a:spLocks noChangeArrowheads="1"/>
          </p:cNvSpPr>
          <p:nvPr/>
        </p:nvSpPr>
        <p:spPr bwMode="auto">
          <a:xfrm>
            <a:off x="2627313" y="692150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2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815013" y="3060700"/>
            <a:ext cx="31670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/>
              <a:t>We’ll now exchange the 2 extra tens counters for 20 ones counters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3"/>
          <p:cNvSpPr txBox="1">
            <a:spLocks noChangeArrowheads="1"/>
          </p:cNvSpPr>
          <p:nvPr/>
        </p:nvSpPr>
        <p:spPr bwMode="auto">
          <a:xfrm>
            <a:off x="755650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03350" y="1538288"/>
            <a:ext cx="0" cy="811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350" y="1557338"/>
            <a:ext cx="4537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21" name="TextBox 15"/>
          <p:cNvSpPr txBox="1">
            <a:spLocks noChangeArrowheads="1"/>
          </p:cNvSpPr>
          <p:nvPr/>
        </p:nvSpPr>
        <p:spPr bwMode="auto">
          <a:xfrm>
            <a:off x="17637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1</a:t>
            </a:r>
          </a:p>
        </p:txBody>
      </p:sp>
      <p:sp>
        <p:nvSpPr>
          <p:cNvPr id="60422" name="TextBox 16"/>
          <p:cNvSpPr txBox="1">
            <a:spLocks noChangeArrowheads="1"/>
          </p:cNvSpPr>
          <p:nvPr/>
        </p:nvSpPr>
        <p:spPr bwMode="auto">
          <a:xfrm>
            <a:off x="26273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2</a:t>
            </a:r>
          </a:p>
        </p:txBody>
      </p:sp>
      <p:sp>
        <p:nvSpPr>
          <p:cNvPr id="60423" name="TextBox 17"/>
          <p:cNvSpPr txBox="1">
            <a:spLocks noChangeArrowheads="1"/>
          </p:cNvSpPr>
          <p:nvPr/>
        </p:nvSpPr>
        <p:spPr bwMode="auto">
          <a:xfrm>
            <a:off x="3563938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6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387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84438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419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56100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28" name="TextBox 24"/>
          <p:cNvSpPr txBox="1">
            <a:spLocks noChangeArrowheads="1"/>
          </p:cNvSpPr>
          <p:nvPr/>
        </p:nvSpPr>
        <p:spPr bwMode="auto">
          <a:xfrm>
            <a:off x="1685925" y="1158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00338" y="128588"/>
            <a:ext cx="431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T</a:t>
            </a:r>
          </a:p>
        </p:txBody>
      </p:sp>
      <p:sp>
        <p:nvSpPr>
          <p:cNvPr id="60430" name="TextBox 26"/>
          <p:cNvSpPr txBox="1">
            <a:spLocks noChangeArrowheads="1"/>
          </p:cNvSpPr>
          <p:nvPr/>
        </p:nvSpPr>
        <p:spPr bwMode="auto">
          <a:xfrm>
            <a:off x="3656013" y="1285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00B050"/>
                </a:solidFill>
              </a:rPr>
              <a:t>U</a:t>
            </a:r>
          </a:p>
        </p:txBody>
      </p:sp>
      <p:sp>
        <p:nvSpPr>
          <p:cNvPr id="34" name="Oval 33"/>
          <p:cNvSpPr/>
          <p:nvPr/>
        </p:nvSpPr>
        <p:spPr>
          <a:xfrm>
            <a:off x="2605088" y="2530475"/>
            <a:ext cx="215900" cy="2174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5" name="Oval 34"/>
          <p:cNvSpPr/>
          <p:nvPr/>
        </p:nvSpPr>
        <p:spPr>
          <a:xfrm>
            <a:off x="2830513" y="25654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6" name="Oval 35"/>
          <p:cNvSpPr/>
          <p:nvPr/>
        </p:nvSpPr>
        <p:spPr>
          <a:xfrm>
            <a:off x="3563938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7" name="Oval 36"/>
          <p:cNvSpPr/>
          <p:nvPr/>
        </p:nvSpPr>
        <p:spPr>
          <a:xfrm>
            <a:off x="3871913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578225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9" name="Oval 38"/>
          <p:cNvSpPr/>
          <p:nvPr/>
        </p:nvSpPr>
        <p:spPr>
          <a:xfrm>
            <a:off x="3924300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3924300" y="29416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1" name="Oval 40"/>
          <p:cNvSpPr/>
          <p:nvPr/>
        </p:nvSpPr>
        <p:spPr>
          <a:xfrm>
            <a:off x="3635375" y="29972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8" name="Oval 27"/>
          <p:cNvSpPr/>
          <p:nvPr/>
        </p:nvSpPr>
        <p:spPr>
          <a:xfrm>
            <a:off x="2605088" y="2816225"/>
            <a:ext cx="215900" cy="2174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9" name="Oval 28"/>
          <p:cNvSpPr/>
          <p:nvPr/>
        </p:nvSpPr>
        <p:spPr>
          <a:xfrm>
            <a:off x="2713038" y="310515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2844800" y="283845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2" name="Oval 31"/>
          <p:cNvSpPr/>
          <p:nvPr/>
        </p:nvSpPr>
        <p:spPr>
          <a:xfrm>
            <a:off x="2784475" y="38608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5" name="Oval 44"/>
          <p:cNvSpPr/>
          <p:nvPr/>
        </p:nvSpPr>
        <p:spPr>
          <a:xfrm>
            <a:off x="2627313" y="414972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6" name="Oval 45"/>
          <p:cNvSpPr/>
          <p:nvPr/>
        </p:nvSpPr>
        <p:spPr>
          <a:xfrm>
            <a:off x="2882900" y="414972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7" name="Oval 46"/>
          <p:cNvSpPr/>
          <p:nvPr/>
        </p:nvSpPr>
        <p:spPr>
          <a:xfrm>
            <a:off x="2628900" y="4437063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8" name="Oval 47"/>
          <p:cNvSpPr/>
          <p:nvPr/>
        </p:nvSpPr>
        <p:spPr>
          <a:xfrm>
            <a:off x="2879725" y="4437063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0447" name="TextBox 48"/>
          <p:cNvSpPr txBox="1">
            <a:spLocks noChangeArrowheads="1"/>
          </p:cNvSpPr>
          <p:nvPr/>
        </p:nvSpPr>
        <p:spPr bwMode="auto">
          <a:xfrm>
            <a:off x="2627313" y="692150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2</a:t>
            </a:r>
          </a:p>
        </p:txBody>
      </p:sp>
      <p:sp>
        <p:nvSpPr>
          <p:cNvPr id="43" name="Oval 42"/>
          <p:cNvSpPr/>
          <p:nvPr/>
        </p:nvSpPr>
        <p:spPr>
          <a:xfrm>
            <a:off x="3963988" y="617855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1" name="Oval 50"/>
          <p:cNvSpPr/>
          <p:nvPr/>
        </p:nvSpPr>
        <p:spPr>
          <a:xfrm>
            <a:off x="3865563" y="35179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2" name="Oval 51"/>
          <p:cNvSpPr/>
          <p:nvPr/>
        </p:nvSpPr>
        <p:spPr>
          <a:xfrm>
            <a:off x="3567113" y="35179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3" name="Oval 52"/>
          <p:cNvSpPr/>
          <p:nvPr/>
        </p:nvSpPr>
        <p:spPr>
          <a:xfrm>
            <a:off x="3640138" y="62817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4" name="Oval 53"/>
          <p:cNvSpPr/>
          <p:nvPr/>
        </p:nvSpPr>
        <p:spPr>
          <a:xfrm>
            <a:off x="3973513" y="591978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5" name="Oval 54"/>
          <p:cNvSpPr/>
          <p:nvPr/>
        </p:nvSpPr>
        <p:spPr>
          <a:xfrm>
            <a:off x="3635375" y="5961063"/>
            <a:ext cx="215900" cy="2174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6" name="Oval 55"/>
          <p:cNvSpPr/>
          <p:nvPr/>
        </p:nvSpPr>
        <p:spPr>
          <a:xfrm>
            <a:off x="3856038" y="38481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7" name="Oval 56"/>
          <p:cNvSpPr/>
          <p:nvPr/>
        </p:nvSpPr>
        <p:spPr>
          <a:xfrm>
            <a:off x="3541713" y="38608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8" name="Oval 57"/>
          <p:cNvSpPr/>
          <p:nvPr/>
        </p:nvSpPr>
        <p:spPr>
          <a:xfrm>
            <a:off x="3865563" y="4149725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9" name="Oval 58"/>
          <p:cNvSpPr/>
          <p:nvPr/>
        </p:nvSpPr>
        <p:spPr>
          <a:xfrm>
            <a:off x="3548063" y="417195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0" name="Oval 59"/>
          <p:cNvSpPr/>
          <p:nvPr/>
        </p:nvSpPr>
        <p:spPr>
          <a:xfrm>
            <a:off x="3865563" y="44577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1" name="Oval 60"/>
          <p:cNvSpPr/>
          <p:nvPr/>
        </p:nvSpPr>
        <p:spPr>
          <a:xfrm>
            <a:off x="3527425" y="4486275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2" name="Oval 61"/>
          <p:cNvSpPr/>
          <p:nvPr/>
        </p:nvSpPr>
        <p:spPr>
          <a:xfrm>
            <a:off x="3895725" y="4765675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3" name="Oval 62"/>
          <p:cNvSpPr/>
          <p:nvPr/>
        </p:nvSpPr>
        <p:spPr>
          <a:xfrm>
            <a:off x="3589338" y="478155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4" name="Oval 63"/>
          <p:cNvSpPr/>
          <p:nvPr/>
        </p:nvSpPr>
        <p:spPr>
          <a:xfrm>
            <a:off x="3924300" y="5045075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5" name="Oval 64"/>
          <p:cNvSpPr/>
          <p:nvPr/>
        </p:nvSpPr>
        <p:spPr>
          <a:xfrm>
            <a:off x="3595688" y="50673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6" name="Oval 65"/>
          <p:cNvSpPr/>
          <p:nvPr/>
        </p:nvSpPr>
        <p:spPr>
          <a:xfrm>
            <a:off x="3919538" y="53594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7" name="Oval 66"/>
          <p:cNvSpPr/>
          <p:nvPr/>
        </p:nvSpPr>
        <p:spPr>
          <a:xfrm>
            <a:off x="3595688" y="53594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8" name="Oval 67"/>
          <p:cNvSpPr/>
          <p:nvPr/>
        </p:nvSpPr>
        <p:spPr>
          <a:xfrm>
            <a:off x="3940175" y="5686425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9" name="Oval 68"/>
          <p:cNvSpPr/>
          <p:nvPr/>
        </p:nvSpPr>
        <p:spPr>
          <a:xfrm>
            <a:off x="3635375" y="5686425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5786438" y="228917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b="1"/>
              <a:t>How many groups of 5 can we make in the units column?</a:t>
            </a:r>
          </a:p>
        </p:txBody>
      </p:sp>
      <p:sp>
        <p:nvSpPr>
          <p:cNvPr id="60469" name="TextBox 70"/>
          <p:cNvSpPr txBox="1">
            <a:spLocks noChangeArrowheads="1"/>
          </p:cNvSpPr>
          <p:nvPr/>
        </p:nvSpPr>
        <p:spPr bwMode="auto">
          <a:xfrm>
            <a:off x="3419475" y="1557338"/>
            <a:ext cx="431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1600" b="1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Box 3"/>
          <p:cNvSpPr txBox="1">
            <a:spLocks noChangeArrowheads="1"/>
          </p:cNvSpPr>
          <p:nvPr/>
        </p:nvSpPr>
        <p:spPr bwMode="auto">
          <a:xfrm>
            <a:off x="755650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03350" y="1538288"/>
            <a:ext cx="0" cy="811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350" y="1557338"/>
            <a:ext cx="4537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45" name="TextBox 15"/>
          <p:cNvSpPr txBox="1">
            <a:spLocks noChangeArrowheads="1"/>
          </p:cNvSpPr>
          <p:nvPr/>
        </p:nvSpPr>
        <p:spPr bwMode="auto">
          <a:xfrm>
            <a:off x="17637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1</a:t>
            </a:r>
          </a:p>
        </p:txBody>
      </p:sp>
      <p:sp>
        <p:nvSpPr>
          <p:cNvPr id="61446" name="TextBox 16"/>
          <p:cNvSpPr txBox="1">
            <a:spLocks noChangeArrowheads="1"/>
          </p:cNvSpPr>
          <p:nvPr/>
        </p:nvSpPr>
        <p:spPr bwMode="auto">
          <a:xfrm>
            <a:off x="2627313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2</a:t>
            </a:r>
          </a:p>
        </p:txBody>
      </p:sp>
      <p:sp>
        <p:nvSpPr>
          <p:cNvPr id="61447" name="TextBox 17"/>
          <p:cNvSpPr txBox="1">
            <a:spLocks noChangeArrowheads="1"/>
          </p:cNvSpPr>
          <p:nvPr/>
        </p:nvSpPr>
        <p:spPr bwMode="auto">
          <a:xfrm>
            <a:off x="3563938" y="1497013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6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387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84438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419475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56100" y="115888"/>
            <a:ext cx="15875" cy="583406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52" name="TextBox 24"/>
          <p:cNvSpPr txBox="1">
            <a:spLocks noChangeArrowheads="1"/>
          </p:cNvSpPr>
          <p:nvPr/>
        </p:nvSpPr>
        <p:spPr bwMode="auto">
          <a:xfrm>
            <a:off x="1685925" y="1158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00338" y="128588"/>
            <a:ext cx="431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T</a:t>
            </a:r>
          </a:p>
        </p:txBody>
      </p:sp>
      <p:sp>
        <p:nvSpPr>
          <p:cNvPr id="61454" name="TextBox 26"/>
          <p:cNvSpPr txBox="1">
            <a:spLocks noChangeArrowheads="1"/>
          </p:cNvSpPr>
          <p:nvPr/>
        </p:nvSpPr>
        <p:spPr bwMode="auto">
          <a:xfrm>
            <a:off x="3656013" y="128588"/>
            <a:ext cx="431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000">
                <a:solidFill>
                  <a:srgbClr val="00B050"/>
                </a:solidFill>
              </a:rPr>
              <a:t>U</a:t>
            </a:r>
          </a:p>
        </p:txBody>
      </p:sp>
      <p:sp>
        <p:nvSpPr>
          <p:cNvPr id="34" name="Oval 33"/>
          <p:cNvSpPr/>
          <p:nvPr/>
        </p:nvSpPr>
        <p:spPr>
          <a:xfrm>
            <a:off x="2605088" y="2530475"/>
            <a:ext cx="215900" cy="2174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5" name="Oval 34"/>
          <p:cNvSpPr/>
          <p:nvPr/>
        </p:nvSpPr>
        <p:spPr>
          <a:xfrm>
            <a:off x="2830513" y="25654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6" name="Oval 35"/>
          <p:cNvSpPr/>
          <p:nvPr/>
        </p:nvSpPr>
        <p:spPr>
          <a:xfrm>
            <a:off x="3563938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7" name="Oval 36"/>
          <p:cNvSpPr/>
          <p:nvPr/>
        </p:nvSpPr>
        <p:spPr>
          <a:xfrm>
            <a:off x="3851275" y="23495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578225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9" name="Oval 38"/>
          <p:cNvSpPr/>
          <p:nvPr/>
        </p:nvSpPr>
        <p:spPr>
          <a:xfrm>
            <a:off x="3851275" y="263683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3924300" y="32131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1" name="Oval 40"/>
          <p:cNvSpPr/>
          <p:nvPr/>
        </p:nvSpPr>
        <p:spPr>
          <a:xfrm>
            <a:off x="3563938" y="2924175"/>
            <a:ext cx="215900" cy="2174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1463" name="TextBox 41"/>
          <p:cNvSpPr txBox="1">
            <a:spLocks noChangeArrowheads="1"/>
          </p:cNvSpPr>
          <p:nvPr/>
        </p:nvSpPr>
        <p:spPr bwMode="auto">
          <a:xfrm>
            <a:off x="5795963" y="2205038"/>
            <a:ext cx="31686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/>
              <a:t>We can make 5 groups of 5, with 1 remaining.</a:t>
            </a:r>
          </a:p>
        </p:txBody>
      </p:sp>
      <p:sp>
        <p:nvSpPr>
          <p:cNvPr id="28" name="Oval 27"/>
          <p:cNvSpPr/>
          <p:nvPr/>
        </p:nvSpPr>
        <p:spPr>
          <a:xfrm>
            <a:off x="2605088" y="2816225"/>
            <a:ext cx="215900" cy="2174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9" name="Oval 28"/>
          <p:cNvSpPr/>
          <p:nvPr/>
        </p:nvSpPr>
        <p:spPr>
          <a:xfrm>
            <a:off x="2713038" y="310515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2844800" y="283845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2" name="Oval 31"/>
          <p:cNvSpPr/>
          <p:nvPr/>
        </p:nvSpPr>
        <p:spPr>
          <a:xfrm>
            <a:off x="2784475" y="3860800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5" name="Oval 44"/>
          <p:cNvSpPr/>
          <p:nvPr/>
        </p:nvSpPr>
        <p:spPr>
          <a:xfrm>
            <a:off x="2627313" y="414972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6" name="Oval 45"/>
          <p:cNvSpPr/>
          <p:nvPr/>
        </p:nvSpPr>
        <p:spPr>
          <a:xfrm>
            <a:off x="2882900" y="4149725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7" name="Oval 46"/>
          <p:cNvSpPr/>
          <p:nvPr/>
        </p:nvSpPr>
        <p:spPr>
          <a:xfrm>
            <a:off x="2628900" y="4437063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8" name="Oval 47"/>
          <p:cNvSpPr/>
          <p:nvPr/>
        </p:nvSpPr>
        <p:spPr>
          <a:xfrm>
            <a:off x="2879725" y="4437063"/>
            <a:ext cx="215900" cy="2159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1472" name="TextBox 48"/>
          <p:cNvSpPr txBox="1">
            <a:spLocks noChangeArrowheads="1"/>
          </p:cNvSpPr>
          <p:nvPr/>
        </p:nvSpPr>
        <p:spPr bwMode="auto">
          <a:xfrm>
            <a:off x="2627313" y="692150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2</a:t>
            </a:r>
          </a:p>
        </p:txBody>
      </p:sp>
      <p:sp>
        <p:nvSpPr>
          <p:cNvPr id="43" name="Oval 42"/>
          <p:cNvSpPr/>
          <p:nvPr/>
        </p:nvSpPr>
        <p:spPr>
          <a:xfrm>
            <a:off x="3492500" y="6524625"/>
            <a:ext cx="215900" cy="2174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1" name="Oval 50"/>
          <p:cNvSpPr/>
          <p:nvPr/>
        </p:nvSpPr>
        <p:spPr>
          <a:xfrm>
            <a:off x="3924300" y="35179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2" name="Oval 51"/>
          <p:cNvSpPr/>
          <p:nvPr/>
        </p:nvSpPr>
        <p:spPr>
          <a:xfrm>
            <a:off x="3635375" y="35179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3" name="Oval 52"/>
          <p:cNvSpPr/>
          <p:nvPr/>
        </p:nvSpPr>
        <p:spPr>
          <a:xfrm>
            <a:off x="3492500" y="623728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4" name="Oval 53"/>
          <p:cNvSpPr/>
          <p:nvPr/>
        </p:nvSpPr>
        <p:spPr>
          <a:xfrm>
            <a:off x="3779838" y="6237288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5" name="Oval 54"/>
          <p:cNvSpPr/>
          <p:nvPr/>
        </p:nvSpPr>
        <p:spPr>
          <a:xfrm>
            <a:off x="3492500" y="5961063"/>
            <a:ext cx="215900" cy="2174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6" name="Oval 55"/>
          <p:cNvSpPr/>
          <p:nvPr/>
        </p:nvSpPr>
        <p:spPr>
          <a:xfrm>
            <a:off x="3924300" y="38481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7" name="Oval 56"/>
          <p:cNvSpPr/>
          <p:nvPr/>
        </p:nvSpPr>
        <p:spPr>
          <a:xfrm>
            <a:off x="3635375" y="38608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8" name="Oval 57"/>
          <p:cNvSpPr/>
          <p:nvPr/>
        </p:nvSpPr>
        <p:spPr>
          <a:xfrm>
            <a:off x="4787900" y="17272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9" name="Oval 58"/>
          <p:cNvSpPr/>
          <p:nvPr/>
        </p:nvSpPr>
        <p:spPr>
          <a:xfrm>
            <a:off x="3492500" y="417195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0" name="Oval 59"/>
          <p:cNvSpPr/>
          <p:nvPr/>
        </p:nvSpPr>
        <p:spPr>
          <a:xfrm>
            <a:off x="3779838" y="4437063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1" name="Oval 60"/>
          <p:cNvSpPr/>
          <p:nvPr/>
        </p:nvSpPr>
        <p:spPr>
          <a:xfrm>
            <a:off x="3492500" y="4437063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2" name="Oval 61"/>
          <p:cNvSpPr/>
          <p:nvPr/>
        </p:nvSpPr>
        <p:spPr>
          <a:xfrm>
            <a:off x="3779838" y="4724400"/>
            <a:ext cx="215900" cy="2174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3" name="Oval 62"/>
          <p:cNvSpPr/>
          <p:nvPr/>
        </p:nvSpPr>
        <p:spPr>
          <a:xfrm>
            <a:off x="3492500" y="4724400"/>
            <a:ext cx="215900" cy="2174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4" name="Oval 63"/>
          <p:cNvSpPr/>
          <p:nvPr/>
        </p:nvSpPr>
        <p:spPr>
          <a:xfrm>
            <a:off x="4067175" y="5045075"/>
            <a:ext cx="217488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5" name="Oval 64"/>
          <p:cNvSpPr/>
          <p:nvPr/>
        </p:nvSpPr>
        <p:spPr>
          <a:xfrm>
            <a:off x="3779838" y="6524625"/>
            <a:ext cx="215900" cy="2174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6" name="Oval 65"/>
          <p:cNvSpPr/>
          <p:nvPr/>
        </p:nvSpPr>
        <p:spPr>
          <a:xfrm>
            <a:off x="4067175" y="5359400"/>
            <a:ext cx="217488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7" name="Oval 66"/>
          <p:cNvSpPr/>
          <p:nvPr/>
        </p:nvSpPr>
        <p:spPr>
          <a:xfrm>
            <a:off x="3779838" y="5359400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8" name="Oval 67"/>
          <p:cNvSpPr/>
          <p:nvPr/>
        </p:nvSpPr>
        <p:spPr>
          <a:xfrm>
            <a:off x="4067175" y="5661025"/>
            <a:ext cx="217488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9" name="Oval 68"/>
          <p:cNvSpPr/>
          <p:nvPr/>
        </p:nvSpPr>
        <p:spPr>
          <a:xfrm>
            <a:off x="3779838" y="5661025"/>
            <a:ext cx="215900" cy="215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1493" name="TextBox 69"/>
          <p:cNvSpPr txBox="1">
            <a:spLocks noChangeArrowheads="1"/>
          </p:cNvSpPr>
          <p:nvPr/>
        </p:nvSpPr>
        <p:spPr bwMode="auto">
          <a:xfrm>
            <a:off x="3563938" y="704850"/>
            <a:ext cx="43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5</a:t>
            </a:r>
          </a:p>
        </p:txBody>
      </p:sp>
      <p:sp>
        <p:nvSpPr>
          <p:cNvPr id="61494" name="TextBox 70"/>
          <p:cNvSpPr txBox="1">
            <a:spLocks noChangeArrowheads="1"/>
          </p:cNvSpPr>
          <p:nvPr/>
        </p:nvSpPr>
        <p:spPr bwMode="auto">
          <a:xfrm>
            <a:off x="4500563" y="704850"/>
            <a:ext cx="11509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5400" b="1"/>
              <a:t>r1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266</Words>
  <Application>Microsoft Office PowerPoint</Application>
  <PresentationFormat>On-screen Show (4:3)</PresentationFormat>
  <Paragraphs>69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Formal Division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Owner</cp:lastModifiedBy>
  <cp:revision>89</cp:revision>
  <dcterms:created xsi:type="dcterms:W3CDTF">2014-01-20T11:53:21Z</dcterms:created>
  <dcterms:modified xsi:type="dcterms:W3CDTF">2014-06-07T19:21:57Z</dcterms:modified>
</cp:coreProperties>
</file>